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8948" r:id="rId2"/>
    <p:sldId id="8949" r:id="rId3"/>
    <p:sldId id="8950" r:id="rId4"/>
    <p:sldId id="8951" r:id="rId5"/>
    <p:sldId id="8924" r:id="rId6"/>
    <p:sldId id="8921" r:id="rId7"/>
    <p:sldId id="3512" r:id="rId8"/>
    <p:sldId id="3565" r:id="rId9"/>
    <p:sldId id="3502" r:id="rId10"/>
    <p:sldId id="8952" r:id="rId11"/>
    <p:sldId id="8925" r:id="rId12"/>
    <p:sldId id="3516" r:id="rId13"/>
    <p:sldId id="3397" r:id="rId14"/>
    <p:sldId id="8915" r:id="rId15"/>
    <p:sldId id="455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171"/>
    <a:srgbClr val="413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84BA9-5310-4C74-9402-B702DC4129D9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13916-6A3D-46F3-BCFB-126291027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39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02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77BDF-CA09-44A9-AC8A-20BD43FF1E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740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293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77BDF-CA09-44A9-AC8A-20BD43FF1E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711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E876D-A161-448D-B6CF-F08EE065FC69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48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12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1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48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74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926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2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899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77BDF-CA09-44A9-AC8A-20BD43FF1E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7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2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16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3870" y="491489"/>
            <a:ext cx="11224260" cy="5903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.xml"/><Relationship Id="rId7" Type="http://schemas.openxmlformats.org/officeDocument/2006/relationships/image" Target="../media/image1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tags" Target="../tags/tag1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810" y="-79901"/>
            <a:ext cx="5143500" cy="685800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353656" y="2473652"/>
            <a:ext cx="8893214" cy="1199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endParaRPr lang="zh-CN" altLang="en-US" sz="287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407920" y="1382395"/>
            <a:ext cx="6457950" cy="2291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Mini-Redis</a:t>
            </a:r>
          </a:p>
        </p:txBody>
      </p:sp>
      <p:sp>
        <p:nvSpPr>
          <p:cNvPr id="13" name="矩形 12"/>
          <p:cNvSpPr/>
          <p:nvPr/>
        </p:nvSpPr>
        <p:spPr>
          <a:xfrm>
            <a:off x="353657" y="5649004"/>
            <a:ext cx="7132993" cy="705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effectLst/>
                <a:cs typeface="+mn-ea"/>
                <a:sym typeface="+mn-lt"/>
              </a:rPr>
              <a:t>To the world you may be one person, but to one person you may be the 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worl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 person, but to one person you may be the world.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6" name="悠扬婉转充满希望的钢琴节奏背景乐_1分38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93115" y="-80138"/>
            <a:ext cx="487363" cy="4873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8175" y="4657090"/>
            <a:ext cx="6396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第六组：谢俊</a:t>
            </a:r>
            <a:r>
              <a:rPr lang="en-US" altLang="zh-CN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 </a:t>
            </a:r>
            <a:r>
              <a:rPr lang="zh-CN" altLang="en-US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邓铭辉</a:t>
            </a:r>
            <a:r>
              <a:rPr lang="en-US" altLang="zh-CN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 </a:t>
            </a:r>
            <a:r>
              <a:rPr lang="zh-CN" altLang="en-US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栗威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Transaction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特殊变量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4BC08A6-1B57-4285-AF39-38E5FFC6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5314"/>
            <a:ext cx="12192000" cy="36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2004060"/>
            <a:ext cx="4956810" cy="4956810"/>
          </a:xfrm>
          <a:prstGeom prst="rect">
            <a:avLst/>
          </a:prstGeom>
        </p:spPr>
      </p:pic>
      <p:sp>
        <p:nvSpPr>
          <p:cNvPr id="8" name="文本"/>
          <p:cNvSpPr txBox="1"/>
          <p:nvPr/>
        </p:nvSpPr>
        <p:spPr>
          <a:xfrm>
            <a:off x="6012180" y="2928406"/>
            <a:ext cx="5103037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spc="300" dirty="0" err="1">
                <a:solidFill>
                  <a:schemeClr val="bg1"/>
                </a:solidFill>
                <a:cs typeface="+mn-ea"/>
                <a:sym typeface="+mn-lt"/>
              </a:rPr>
              <a:t>Redis</a:t>
            </a:r>
            <a:r>
              <a:rPr lang="en-US" altLang="zh-CN" sz="4800" spc="300" dirty="0">
                <a:solidFill>
                  <a:schemeClr val="bg1"/>
                </a:solidFill>
                <a:cs typeface="+mn-ea"/>
                <a:sym typeface="+mn-lt"/>
              </a:rPr>
              <a:t> cluster</a:t>
            </a:r>
            <a:endParaRPr kumimoji="0" lang="en-US" altLang="zh-CN" sz="48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"/>
          <p:cNvSpPr txBox="1"/>
          <p:nvPr/>
        </p:nvSpPr>
        <p:spPr>
          <a:xfrm>
            <a:off x="6096000" y="2282532"/>
            <a:ext cx="5103037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spc="300" dirty="0">
                <a:solidFill>
                  <a:schemeClr val="bg1"/>
                </a:solidFill>
                <a:cs typeface="+mn-ea"/>
                <a:sym typeface="+mn-lt"/>
              </a:rPr>
              <a:t>PART THREE</a:t>
            </a:r>
            <a:endParaRPr kumimoji="0" lang="en-US" altLang="zh-CN" sz="44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" y="749028"/>
            <a:ext cx="4968240" cy="49682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23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55" y="1012953"/>
            <a:ext cx="5265876" cy="5845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52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函数实现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782781" y="136777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get\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通过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`hash`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函数来计算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`key`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所在的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`master`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节点或者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`slave`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节点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并且调用相应的函数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set\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通过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`hash`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函数来计算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`key`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所在的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`master`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节点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并且调用相应的函数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multi\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生成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`transaction id`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并返回</a:t>
            </a:r>
          </a:p>
          <a:p>
            <a:b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watch\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根据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`key`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计算出所在的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`master`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节点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并且调用相应的函数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exec\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根据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`transaction id`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执行相关事务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24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配置文件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671945" y="12483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800000"/>
                </a:solidFill>
                <a:latin typeface="Consolas" panose="020B0609020204030204" pitchFamily="49" charset="0"/>
              </a:rPr>
              <a:t>### </a:t>
            </a:r>
            <a:r>
              <a:rPr lang="zh-CN" alt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初始化实现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先读取配置文件，启动多个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RPC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服务，然后启动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proxy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服务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roxy.config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1945" y="27256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[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 "master": "127.0.0.1:8280",</a:t>
            </a:r>
          </a:p>
          <a:p>
            <a:r>
              <a:rPr lang="zh-CN" altLang="en-US" dirty="0"/>
              <a:t>        "slave": ["127.0.0.1:8281"]</a:t>
            </a:r>
          </a:p>
          <a:p>
            <a:r>
              <a:rPr lang="zh-CN" altLang="en-US" dirty="0"/>
              <a:t>    },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 "master": "127.0.0.1:8380",</a:t>
            </a:r>
          </a:p>
          <a:p>
            <a:r>
              <a:rPr lang="zh-CN" altLang="en-US" dirty="0"/>
              <a:t>        "slave": ["127.0.0.1:8381"]</a:t>
            </a:r>
          </a:p>
          <a:p>
            <a:r>
              <a:rPr lang="zh-CN" altLang="en-US" dirty="0"/>
              <a:t>    },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 "master": "127.0.0.1:8480",</a:t>
            </a:r>
          </a:p>
          <a:p>
            <a:r>
              <a:rPr lang="zh-CN" altLang="en-US" dirty="0"/>
              <a:t>        "slave": ["127.0.0.1:8481"]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884"/>
            <a:ext cx="12192000" cy="800087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分发实现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0" y="1720702"/>
            <a:ext cx="53963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.master.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267F99"/>
                </a:solidFill>
                <a:latin typeface="Consolas" panose="020B0609020204030204" pitchFamily="49" charset="0"/>
              </a:rPr>
              <a:t>collections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hash_map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DefaultHasher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request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.key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finish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usize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.master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11090" y="1520226"/>
            <a:ext cx="658090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master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u="sng" dirty="0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267F99"/>
                </a:solidFill>
                <a:latin typeface="Consolas" panose="020B0609020204030204" pitchFamily="49" charset="0"/>
              </a:rPr>
              <a:t>collections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hash_map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DefaultHasher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request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u="sng" dirty="0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finish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usize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master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masterindex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resp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get_item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_request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zh-CN" dirty="0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} </a:t>
            </a:r>
            <a:r>
              <a:rPr lang="en-US" altLang="zh-CN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get_item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_request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zh-CN" dirty="0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9600" y="108065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Set</a:t>
            </a:r>
            <a:r>
              <a:rPr lang="zh-CN" altLang="en-US" dirty="0"/>
              <a:t>分发到</a:t>
            </a:r>
            <a:r>
              <a:rPr lang="en-US" altLang="zh-CN" dirty="0"/>
              <a:t>master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6116507" y="9824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</a:t>
            </a:r>
            <a:r>
              <a:rPr lang="zh-CN" altLang="en-US" dirty="0"/>
              <a:t>分发到</a:t>
            </a:r>
            <a:r>
              <a:rPr lang="en-US" altLang="zh-CN" dirty="0"/>
              <a:t>master</a:t>
            </a:r>
            <a:r>
              <a:rPr lang="zh-CN" altLang="en-US" dirty="0"/>
              <a:t>和</a:t>
            </a:r>
            <a:r>
              <a:rPr lang="en-US" altLang="zh-CN" dirty="0"/>
              <a:t>slave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5440" y="1064260"/>
            <a:ext cx="8134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Redis 每执行一条写操作命令，就把该命令以追加的方式写入到一个名为AOF的文件里，服务器在启动时，可以通过载入和执行AOF文件中保存的命令来还原服务器关闭之前的数据库状态。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0530" y="131445"/>
            <a:ext cx="3809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AOF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0530" y="2180590"/>
            <a:ext cx="3402965" cy="4340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09440" y="2870200"/>
            <a:ext cx="3723005" cy="2383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9440" y="2322830"/>
            <a:ext cx="284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写入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25" y="1188720"/>
            <a:ext cx="4216400" cy="414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153025" y="1591310"/>
            <a:ext cx="4584065" cy="1088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357505"/>
            <a:ext cx="3781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Meeting  problem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53025" y="3288665"/>
            <a:ext cx="5221605" cy="1473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8115" y="172720"/>
            <a:ext cx="8199120" cy="1785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8115" y="2054225"/>
            <a:ext cx="8259445" cy="1812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8115" y="4050665"/>
            <a:ext cx="4242435" cy="231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2004060"/>
            <a:ext cx="4956810" cy="4956810"/>
          </a:xfrm>
          <a:prstGeom prst="rect">
            <a:avLst/>
          </a:prstGeom>
        </p:spPr>
      </p:pic>
      <p:sp>
        <p:nvSpPr>
          <p:cNvPr id="8" name="文本"/>
          <p:cNvSpPr txBox="1"/>
          <p:nvPr/>
        </p:nvSpPr>
        <p:spPr>
          <a:xfrm>
            <a:off x="6012180" y="2928406"/>
            <a:ext cx="5103037" cy="10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300" noProof="0" dirty="0">
                <a:solidFill>
                  <a:schemeClr val="bg1"/>
                </a:solidFill>
                <a:cs typeface="+mn-ea"/>
                <a:sym typeface="+mn-lt"/>
              </a:rPr>
              <a:t>主从架构</a:t>
            </a:r>
            <a:endParaRPr kumimoji="0" lang="en-US" altLang="zh-CN" sz="48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6000" y="3980860"/>
            <a:ext cx="5583724" cy="638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Never frown, even when you are sad, because you never know who is falling in love with your smile.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"/>
          <p:cNvSpPr txBox="1"/>
          <p:nvPr/>
        </p:nvSpPr>
        <p:spPr>
          <a:xfrm>
            <a:off x="6096000" y="2282532"/>
            <a:ext cx="5103037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spc="300" dirty="0">
                <a:solidFill>
                  <a:schemeClr val="bg1"/>
                </a:solidFill>
                <a:cs typeface="+mn-ea"/>
                <a:sym typeface="+mn-lt"/>
              </a:rPr>
              <a:t>PART TWO</a:t>
            </a:r>
            <a:endParaRPr kumimoji="0" lang="en-US" altLang="zh-CN" sz="44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4658623" y="1724939"/>
            <a:ext cx="2874754" cy="4343721"/>
            <a:chOff x="4762500" y="1445060"/>
            <a:chExt cx="3109850" cy="4698946"/>
          </a:xfrm>
        </p:grpSpPr>
        <p:grpSp>
          <p:nvGrpSpPr>
            <p:cNvPr id="54" name="Group 7"/>
            <p:cNvGrpSpPr/>
            <p:nvPr/>
          </p:nvGrpSpPr>
          <p:grpSpPr>
            <a:xfrm>
              <a:off x="5074795" y="4242054"/>
              <a:ext cx="2042413" cy="1901952"/>
              <a:chOff x="5074795" y="3502152"/>
              <a:chExt cx="2042413" cy="1901952"/>
            </a:xfrm>
          </p:grpSpPr>
          <p:sp>
            <p:nvSpPr>
              <p:cNvPr id="61" name="Oval 1"/>
              <p:cNvSpPr/>
              <p:nvPr/>
            </p:nvSpPr>
            <p:spPr>
              <a:xfrm>
                <a:off x="5510784" y="3502152"/>
                <a:ext cx="1170432" cy="11704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: Shape 5"/>
              <p:cNvSpPr/>
              <p:nvPr/>
            </p:nvSpPr>
            <p:spPr>
              <a:xfrm>
                <a:off x="5074795" y="4599432"/>
                <a:ext cx="2042413" cy="804672"/>
              </a:xfrm>
              <a:custGeom>
                <a:avLst/>
                <a:gdLst>
                  <a:gd name="connsiteX0" fmla="*/ 1021206 w 2042413"/>
                  <a:gd name="connsiteY0" fmla="*/ 0 h 804672"/>
                  <a:gd name="connsiteX1" fmla="*/ 2025490 w 2042413"/>
                  <a:gd name="connsiteY1" fmla="*/ 738858 h 804672"/>
                  <a:gd name="connsiteX2" fmla="*/ 2042413 w 2042413"/>
                  <a:gd name="connsiteY2" fmla="*/ 804672 h 804672"/>
                  <a:gd name="connsiteX3" fmla="*/ 0 w 2042413"/>
                  <a:gd name="connsiteY3" fmla="*/ 804672 h 804672"/>
                  <a:gd name="connsiteX4" fmla="*/ 16922 w 2042413"/>
                  <a:gd name="connsiteY4" fmla="*/ 738858 h 804672"/>
                  <a:gd name="connsiteX5" fmla="*/ 1021206 w 2042413"/>
                  <a:gd name="connsiteY5" fmla="*/ 0 h 80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2413" h="804672">
                    <a:moveTo>
                      <a:pt x="1021206" y="0"/>
                    </a:moveTo>
                    <a:cubicBezTo>
                      <a:pt x="1493075" y="0"/>
                      <a:pt x="1892351" y="310801"/>
                      <a:pt x="2025490" y="738858"/>
                    </a:cubicBezTo>
                    <a:lnTo>
                      <a:pt x="2042413" y="804672"/>
                    </a:lnTo>
                    <a:lnTo>
                      <a:pt x="0" y="804672"/>
                    </a:lnTo>
                    <a:lnTo>
                      <a:pt x="16922" y="738858"/>
                    </a:lnTo>
                    <a:cubicBezTo>
                      <a:pt x="150062" y="310801"/>
                      <a:pt x="549338" y="0"/>
                      <a:pt x="1021206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5" name="Freeform: Shape 20"/>
            <p:cNvSpPr/>
            <p:nvPr/>
          </p:nvSpPr>
          <p:spPr>
            <a:xfrm>
              <a:off x="6171566" y="1639412"/>
              <a:ext cx="1700784" cy="247957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56" name="Freeform: Shape 21"/>
            <p:cNvSpPr/>
            <p:nvPr/>
          </p:nvSpPr>
          <p:spPr>
            <a:xfrm flipH="1">
              <a:off x="4762500" y="2313742"/>
              <a:ext cx="1238250" cy="180524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57" name="Freeform: Shape 22"/>
            <p:cNvSpPr/>
            <p:nvPr/>
          </p:nvSpPr>
          <p:spPr>
            <a:xfrm flipH="1">
              <a:off x="5200650" y="1445060"/>
              <a:ext cx="800100" cy="116646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58" name="Freeform: Shape 8"/>
            <p:cNvSpPr/>
            <p:nvPr/>
          </p:nvSpPr>
          <p:spPr bwMode="auto">
            <a:xfrm>
              <a:off x="5387346" y="1677575"/>
              <a:ext cx="426708" cy="3507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59" name="Freeform: Shape 9"/>
            <p:cNvSpPr>
              <a:spLocks noChangeAspect="1"/>
            </p:cNvSpPr>
            <p:nvPr/>
          </p:nvSpPr>
          <p:spPr bwMode="auto">
            <a:xfrm>
              <a:off x="6645682" y="2096205"/>
              <a:ext cx="783818" cy="78299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60" name="Freeform: Shape 10"/>
            <p:cNvSpPr/>
            <p:nvPr/>
          </p:nvSpPr>
          <p:spPr bwMode="auto">
            <a:xfrm>
              <a:off x="5111128" y="2632193"/>
              <a:ext cx="617588" cy="61644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860136" y="1797807"/>
            <a:ext cx="10471728" cy="4173507"/>
            <a:chOff x="839416" y="1630469"/>
            <a:chExt cx="10474960" cy="4174795"/>
          </a:xfrm>
        </p:grpSpPr>
        <p:grpSp>
          <p:nvGrpSpPr>
            <p:cNvPr id="6" name="Group 24"/>
            <p:cNvGrpSpPr/>
            <p:nvPr/>
          </p:nvGrpSpPr>
          <p:grpSpPr>
            <a:xfrm>
              <a:off x="839416" y="1630469"/>
              <a:ext cx="3194126" cy="3934305"/>
              <a:chOff x="1688669" y="1630469"/>
              <a:chExt cx="3194126" cy="3934305"/>
            </a:xfrm>
          </p:grpSpPr>
          <p:grpSp>
            <p:nvGrpSpPr>
              <p:cNvPr id="39" name="Group 57"/>
              <p:cNvGrpSpPr/>
              <p:nvPr/>
            </p:nvGrpSpPr>
            <p:grpSpPr>
              <a:xfrm>
                <a:off x="4392937" y="1653267"/>
                <a:ext cx="489858" cy="489858"/>
                <a:chOff x="1427243" y="1987229"/>
                <a:chExt cx="1016000" cy="1016000"/>
              </a:xfrm>
              <a:effectLst/>
            </p:grpSpPr>
            <p:sp>
              <p:nvSpPr>
                <p:cNvPr id="52" name="Oval 70"/>
                <p:cNvSpPr/>
                <p:nvPr/>
              </p:nvSpPr>
              <p:spPr>
                <a:xfrm>
                  <a:off x="1427243" y="1987229"/>
                  <a:ext cx="1016000" cy="10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: Shape 71"/>
                <p:cNvSpPr/>
                <p:nvPr/>
              </p:nvSpPr>
              <p:spPr bwMode="auto">
                <a:xfrm>
                  <a:off x="1748604" y="2300569"/>
                  <a:ext cx="373276" cy="373276"/>
                </a:xfrm>
                <a:custGeom>
                  <a:avLst/>
                  <a:gdLst>
                    <a:gd name="T0" fmla="*/ 177354294 w 21600"/>
                    <a:gd name="T1" fmla="*/ 119619947 h 21600"/>
                    <a:gd name="T2" fmla="*/ 181994773 w 21600"/>
                    <a:gd name="T3" fmla="*/ 90970153 h 21600"/>
                    <a:gd name="T4" fmla="*/ 90997440 w 21600"/>
                    <a:gd name="T5" fmla="*/ 0 h 21600"/>
                    <a:gd name="T6" fmla="*/ 0 w 21600"/>
                    <a:gd name="T7" fmla="*/ 90970153 h 21600"/>
                    <a:gd name="T8" fmla="*/ 90997440 w 21600"/>
                    <a:gd name="T9" fmla="*/ 181941690 h 21600"/>
                    <a:gd name="T10" fmla="*/ 119632265 w 21600"/>
                    <a:gd name="T11" fmla="*/ 177314796 h 21600"/>
                    <a:gd name="T12" fmla="*/ 140353873 w 21600"/>
                    <a:gd name="T13" fmla="*/ 198036404 h 21600"/>
                    <a:gd name="T14" fmla="*/ 184433669 w 21600"/>
                    <a:gd name="T15" fmla="*/ 198036404 h 21600"/>
                    <a:gd name="T16" fmla="*/ 184433669 w 21600"/>
                    <a:gd name="T17" fmla="*/ 242088912 h 21600"/>
                    <a:gd name="T18" fmla="*/ 184513921 w 21600"/>
                    <a:gd name="T19" fmla="*/ 242169283 h 21600"/>
                    <a:gd name="T20" fmla="*/ 228567695 w 21600"/>
                    <a:gd name="T21" fmla="*/ 242169283 h 21600"/>
                    <a:gd name="T22" fmla="*/ 228567695 w 21600"/>
                    <a:gd name="T23" fmla="*/ 286223057 h 21600"/>
                    <a:gd name="T24" fmla="*/ 228660384 w 21600"/>
                    <a:gd name="T25" fmla="*/ 286302043 h 21600"/>
                    <a:gd name="T26" fmla="*/ 286355233 w 21600"/>
                    <a:gd name="T27" fmla="*/ 286302043 h 21600"/>
                    <a:gd name="T28" fmla="*/ 286355233 w 21600"/>
                    <a:gd name="T29" fmla="*/ 286355233 h 21600"/>
                    <a:gd name="T30" fmla="*/ 286355233 w 21600"/>
                    <a:gd name="T31" fmla="*/ 228580132 h 21600"/>
                    <a:gd name="T32" fmla="*/ 177354294 w 21600"/>
                    <a:gd name="T33" fmla="*/ 119619947 h 21600"/>
                    <a:gd name="T34" fmla="*/ 72066037 w 21600"/>
                    <a:gd name="T35" fmla="*/ 102106942 h 21600"/>
                    <a:gd name="T36" fmla="*/ 41349250 w 21600"/>
                    <a:gd name="T37" fmla="*/ 71416187 h 21600"/>
                    <a:gd name="T38" fmla="*/ 72066037 w 21600"/>
                    <a:gd name="T39" fmla="*/ 40712996 h 21600"/>
                    <a:gd name="T40" fmla="*/ 102769110 w 21600"/>
                    <a:gd name="T41" fmla="*/ 71416187 h 21600"/>
                    <a:gd name="T42" fmla="*/ 72066037 w 21600"/>
                    <a:gd name="T43" fmla="*/ 102106942 h 21600"/>
                    <a:gd name="T44" fmla="*/ 72066037 w 21600"/>
                    <a:gd name="T45" fmla="*/ 102106942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3378" y="9023"/>
                      </a:moveTo>
                      <a:cubicBezTo>
                        <a:pt x="13604" y="8343"/>
                        <a:pt x="13728" y="7617"/>
                        <a:pt x="13728" y="6862"/>
                      </a:cubicBezTo>
                      <a:cubicBezTo>
                        <a:pt x="13728" y="3072"/>
                        <a:pt x="10655" y="0"/>
                        <a:pt x="6864" y="0"/>
                      </a:cubicBezTo>
                      <a:cubicBezTo>
                        <a:pt x="3073" y="0"/>
                        <a:pt x="0" y="3072"/>
                        <a:pt x="0" y="6862"/>
                      </a:cubicBezTo>
                      <a:cubicBezTo>
                        <a:pt x="0" y="10652"/>
                        <a:pt x="3073" y="13724"/>
                        <a:pt x="6864" y="13724"/>
                      </a:cubicBezTo>
                      <a:cubicBezTo>
                        <a:pt x="7619" y="13724"/>
                        <a:pt x="8345" y="13600"/>
                        <a:pt x="9024" y="13375"/>
                      </a:cubicBezTo>
                      <a:lnTo>
                        <a:pt x="10587" y="14938"/>
                      </a:lnTo>
                      <a:lnTo>
                        <a:pt x="13912" y="14938"/>
                      </a:lnTo>
                      <a:lnTo>
                        <a:pt x="13912" y="18261"/>
                      </a:lnTo>
                      <a:lnTo>
                        <a:pt x="13918" y="18267"/>
                      </a:lnTo>
                      <a:lnTo>
                        <a:pt x="17241" y="18267"/>
                      </a:lnTo>
                      <a:lnTo>
                        <a:pt x="17241" y="21590"/>
                      </a:lnTo>
                      <a:lnTo>
                        <a:pt x="17248" y="21596"/>
                      </a:lnTo>
                      <a:lnTo>
                        <a:pt x="21600" y="21596"/>
                      </a:lnTo>
                      <a:lnTo>
                        <a:pt x="21600" y="21600"/>
                      </a:lnTo>
                      <a:lnTo>
                        <a:pt x="21600" y="17242"/>
                      </a:lnTo>
                      <a:lnTo>
                        <a:pt x="13378" y="9023"/>
                      </a:lnTo>
                      <a:close/>
                      <a:moveTo>
                        <a:pt x="5436" y="7702"/>
                      </a:moveTo>
                      <a:cubicBezTo>
                        <a:pt x="4157" y="7702"/>
                        <a:pt x="3119" y="6665"/>
                        <a:pt x="3119" y="5387"/>
                      </a:cubicBezTo>
                      <a:cubicBezTo>
                        <a:pt x="3119" y="4108"/>
                        <a:pt x="4157" y="3071"/>
                        <a:pt x="5436" y="3071"/>
                      </a:cubicBezTo>
                      <a:cubicBezTo>
                        <a:pt x="6715" y="3071"/>
                        <a:pt x="7752" y="4108"/>
                        <a:pt x="7752" y="5387"/>
                      </a:cubicBezTo>
                      <a:cubicBezTo>
                        <a:pt x="7751" y="6665"/>
                        <a:pt x="6715" y="7702"/>
                        <a:pt x="5436" y="7702"/>
                      </a:cubicBezTo>
                      <a:close/>
                      <a:moveTo>
                        <a:pt x="5436" y="7702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Group 58"/>
              <p:cNvGrpSpPr/>
              <p:nvPr/>
            </p:nvGrpSpPr>
            <p:grpSpPr>
              <a:xfrm>
                <a:off x="4392937" y="3392284"/>
                <a:ext cx="489858" cy="489858"/>
                <a:chOff x="1427243" y="3314803"/>
                <a:chExt cx="1016000" cy="1016000"/>
              </a:xfrm>
              <a:effectLst/>
            </p:grpSpPr>
            <p:sp>
              <p:nvSpPr>
                <p:cNvPr id="50" name="Oval 68"/>
                <p:cNvSpPr/>
                <p:nvPr/>
              </p:nvSpPr>
              <p:spPr>
                <a:xfrm>
                  <a:off x="1427243" y="3314803"/>
                  <a:ext cx="1016000" cy="1016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: Shape 69"/>
                <p:cNvSpPr/>
                <p:nvPr/>
              </p:nvSpPr>
              <p:spPr bwMode="auto">
                <a:xfrm>
                  <a:off x="1754561" y="3643499"/>
                  <a:ext cx="327256" cy="373276"/>
                </a:xfrm>
                <a:custGeom>
                  <a:avLst/>
                  <a:gdLst>
                    <a:gd name="T0" fmla="*/ 145512959 w 21600"/>
                    <a:gd name="T1" fmla="*/ 203073433 h 21600"/>
                    <a:gd name="T2" fmla="*/ 145802623 w 21600"/>
                    <a:gd name="T3" fmla="*/ 194761133 h 21600"/>
                    <a:gd name="T4" fmla="*/ 145802623 w 21600"/>
                    <a:gd name="T5" fmla="*/ 125373600 h 21600"/>
                    <a:gd name="T6" fmla="*/ 104926995 w 21600"/>
                    <a:gd name="T7" fmla="*/ 39943277 h 21600"/>
                    <a:gd name="T8" fmla="*/ 105749513 w 21600"/>
                    <a:gd name="T9" fmla="*/ 31392540 h 21600"/>
                    <a:gd name="T10" fmla="*/ 84532065 w 21600"/>
                    <a:gd name="T11" fmla="*/ 0 h 21600"/>
                    <a:gd name="T12" fmla="*/ 63314533 w 21600"/>
                    <a:gd name="T13" fmla="*/ 31392540 h 21600"/>
                    <a:gd name="T14" fmla="*/ 64145452 w 21600"/>
                    <a:gd name="T15" fmla="*/ 39996478 h 21600"/>
                    <a:gd name="T16" fmla="*/ 23363023 w 21600"/>
                    <a:gd name="T17" fmla="*/ 125385918 h 21600"/>
                    <a:gd name="T18" fmla="*/ 23363023 w 21600"/>
                    <a:gd name="T19" fmla="*/ 194761133 h 21600"/>
                    <a:gd name="T20" fmla="*/ 23645246 w 21600"/>
                    <a:gd name="T21" fmla="*/ 203100602 h 21600"/>
                    <a:gd name="T22" fmla="*/ 0 w 21600"/>
                    <a:gd name="T23" fmla="*/ 236998693 h 21600"/>
                    <a:gd name="T24" fmla="*/ 9272957 w 21600"/>
                    <a:gd name="T25" fmla="*/ 250706436 h 21600"/>
                    <a:gd name="T26" fmla="*/ 63534281 w 21600"/>
                    <a:gd name="T27" fmla="*/ 250706436 h 21600"/>
                    <a:gd name="T28" fmla="*/ 63314533 w 21600"/>
                    <a:gd name="T29" fmla="*/ 254962705 h 21600"/>
                    <a:gd name="T30" fmla="*/ 84532065 w 21600"/>
                    <a:gd name="T31" fmla="*/ 286355233 h 21600"/>
                    <a:gd name="T32" fmla="*/ 105749513 w 21600"/>
                    <a:gd name="T33" fmla="*/ 254962705 h 21600"/>
                    <a:gd name="T34" fmla="*/ 105529766 w 21600"/>
                    <a:gd name="T35" fmla="*/ 250706436 h 21600"/>
                    <a:gd name="T36" fmla="*/ 159908522 w 21600"/>
                    <a:gd name="T37" fmla="*/ 250706436 h 21600"/>
                    <a:gd name="T38" fmla="*/ 169173962 w 21600"/>
                    <a:gd name="T39" fmla="*/ 236998693 h 21600"/>
                    <a:gd name="T40" fmla="*/ 145512959 w 21600"/>
                    <a:gd name="T41" fmla="*/ 203073433 h 21600"/>
                    <a:gd name="T42" fmla="*/ 72721479 w 21600"/>
                    <a:gd name="T43" fmla="*/ 31392540 h 21600"/>
                    <a:gd name="T44" fmla="*/ 84532065 w 21600"/>
                    <a:gd name="T45" fmla="*/ 13920288 h 21600"/>
                    <a:gd name="T46" fmla="*/ 96343451 w 21600"/>
                    <a:gd name="T47" fmla="*/ 31392540 h 21600"/>
                    <a:gd name="T48" fmla="*/ 95802281 w 21600"/>
                    <a:gd name="T49" fmla="*/ 36338135 h 21600"/>
                    <a:gd name="T50" fmla="*/ 84587024 w 21600"/>
                    <a:gd name="T51" fmla="*/ 34799986 h 21600"/>
                    <a:gd name="T52" fmla="*/ 73269292 w 21600"/>
                    <a:gd name="T53" fmla="*/ 36364156 h 21600"/>
                    <a:gd name="T54" fmla="*/ 72721479 w 21600"/>
                    <a:gd name="T55" fmla="*/ 31392540 h 21600"/>
                    <a:gd name="T56" fmla="*/ 72721479 w 21600"/>
                    <a:gd name="T57" fmla="*/ 31392540 h 2160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21600" h="21600">
                      <a:moveTo>
                        <a:pt x="18579" y="15318"/>
                      </a:moveTo>
                      <a:cubicBezTo>
                        <a:pt x="18603" y="15119"/>
                        <a:pt x="18616" y="14912"/>
                        <a:pt x="18616" y="14691"/>
                      </a:cubicBezTo>
                      <a:lnTo>
                        <a:pt x="18616" y="9457"/>
                      </a:lnTo>
                      <a:cubicBezTo>
                        <a:pt x="18616" y="6480"/>
                        <a:pt x="16437" y="3949"/>
                        <a:pt x="13397" y="3013"/>
                      </a:cubicBezTo>
                      <a:cubicBezTo>
                        <a:pt x="13464" y="2807"/>
                        <a:pt x="13502" y="2592"/>
                        <a:pt x="13502" y="2368"/>
                      </a:cubicBezTo>
                      <a:cubicBezTo>
                        <a:pt x="13502" y="1061"/>
                        <a:pt x="12289" y="0"/>
                        <a:pt x="10793" y="0"/>
                      </a:cubicBezTo>
                      <a:cubicBezTo>
                        <a:pt x="9297" y="0"/>
                        <a:pt x="8084" y="1060"/>
                        <a:pt x="8084" y="2368"/>
                      </a:cubicBezTo>
                      <a:cubicBezTo>
                        <a:pt x="8084" y="2593"/>
                        <a:pt x="8122" y="2810"/>
                        <a:pt x="8190" y="3017"/>
                      </a:cubicBezTo>
                      <a:cubicBezTo>
                        <a:pt x="5156" y="3956"/>
                        <a:pt x="2983" y="6484"/>
                        <a:pt x="2983" y="9458"/>
                      </a:cubicBezTo>
                      <a:lnTo>
                        <a:pt x="2983" y="14691"/>
                      </a:lnTo>
                      <a:cubicBezTo>
                        <a:pt x="2983" y="14912"/>
                        <a:pt x="2996" y="15121"/>
                        <a:pt x="3019" y="15320"/>
                      </a:cubicBezTo>
                      <a:lnTo>
                        <a:pt x="0" y="17877"/>
                      </a:lnTo>
                      <a:cubicBezTo>
                        <a:pt x="0" y="18448"/>
                        <a:pt x="530" y="18911"/>
                        <a:pt x="1184" y="18911"/>
                      </a:cubicBezTo>
                      <a:lnTo>
                        <a:pt x="8112" y="18911"/>
                      </a:lnTo>
                      <a:cubicBezTo>
                        <a:pt x="8096" y="19017"/>
                        <a:pt x="8084" y="19123"/>
                        <a:pt x="8084" y="19232"/>
                      </a:cubicBezTo>
                      <a:cubicBezTo>
                        <a:pt x="8084" y="20540"/>
                        <a:pt x="9297" y="21600"/>
                        <a:pt x="10793" y="21600"/>
                      </a:cubicBezTo>
                      <a:cubicBezTo>
                        <a:pt x="12289" y="21600"/>
                        <a:pt x="13502" y="20540"/>
                        <a:pt x="13502" y="19232"/>
                      </a:cubicBezTo>
                      <a:cubicBezTo>
                        <a:pt x="13502" y="19123"/>
                        <a:pt x="13490" y="19016"/>
                        <a:pt x="13474" y="18911"/>
                      </a:cubicBezTo>
                      <a:lnTo>
                        <a:pt x="20417" y="18911"/>
                      </a:lnTo>
                      <a:cubicBezTo>
                        <a:pt x="21070" y="18911"/>
                        <a:pt x="21600" y="18448"/>
                        <a:pt x="21600" y="17877"/>
                      </a:cubicBezTo>
                      <a:lnTo>
                        <a:pt x="18579" y="15318"/>
                      </a:lnTo>
                      <a:close/>
                      <a:moveTo>
                        <a:pt x="9285" y="2368"/>
                      </a:moveTo>
                      <a:cubicBezTo>
                        <a:pt x="9285" y="1641"/>
                        <a:pt x="9962" y="1050"/>
                        <a:pt x="10793" y="1050"/>
                      </a:cubicBezTo>
                      <a:cubicBezTo>
                        <a:pt x="11624" y="1050"/>
                        <a:pt x="12301" y="1641"/>
                        <a:pt x="12301" y="2368"/>
                      </a:cubicBezTo>
                      <a:cubicBezTo>
                        <a:pt x="12301" y="2498"/>
                        <a:pt x="12272" y="2622"/>
                        <a:pt x="12232" y="2741"/>
                      </a:cubicBezTo>
                      <a:cubicBezTo>
                        <a:pt x="11767" y="2666"/>
                        <a:pt x="11289" y="2625"/>
                        <a:pt x="10800" y="2625"/>
                      </a:cubicBezTo>
                      <a:cubicBezTo>
                        <a:pt x="10306" y="2625"/>
                        <a:pt x="9824" y="2666"/>
                        <a:pt x="9355" y="2743"/>
                      </a:cubicBezTo>
                      <a:cubicBezTo>
                        <a:pt x="9314" y="2623"/>
                        <a:pt x="9285" y="2499"/>
                        <a:pt x="9285" y="2368"/>
                      </a:cubicBezTo>
                      <a:close/>
                      <a:moveTo>
                        <a:pt x="9285" y="2368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Group 59"/>
              <p:cNvGrpSpPr/>
              <p:nvPr/>
            </p:nvGrpSpPr>
            <p:grpSpPr>
              <a:xfrm>
                <a:off x="4392937" y="5074916"/>
                <a:ext cx="489858" cy="489858"/>
                <a:chOff x="1427243" y="4599335"/>
                <a:chExt cx="1016000" cy="1016000"/>
              </a:xfrm>
              <a:effectLst/>
            </p:grpSpPr>
            <p:sp>
              <p:nvSpPr>
                <p:cNvPr id="48" name="Oval 66"/>
                <p:cNvSpPr/>
                <p:nvPr/>
              </p:nvSpPr>
              <p:spPr>
                <a:xfrm>
                  <a:off x="1427243" y="4599335"/>
                  <a:ext cx="1016000" cy="1016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: Shape 67"/>
                <p:cNvSpPr/>
                <p:nvPr/>
              </p:nvSpPr>
              <p:spPr bwMode="auto">
                <a:xfrm>
                  <a:off x="1761388" y="4912675"/>
                  <a:ext cx="347709" cy="373276"/>
                </a:xfrm>
                <a:custGeom>
                  <a:avLst/>
                  <a:gdLst>
                    <a:gd name="T0" fmla="*/ 201595705 w 21600"/>
                    <a:gd name="T1" fmla="*/ 190811269 h 21600"/>
                    <a:gd name="T2" fmla="*/ 187592182 w 21600"/>
                    <a:gd name="T3" fmla="*/ 208164918 h 21600"/>
                    <a:gd name="T4" fmla="*/ 187752038 w 21600"/>
                    <a:gd name="T5" fmla="*/ 210192294 h 21600"/>
                    <a:gd name="T6" fmla="*/ 161460495 w 21600"/>
                    <a:gd name="T7" fmla="*/ 231219137 h 21600"/>
                    <a:gd name="T8" fmla="*/ 128262652 w 21600"/>
                    <a:gd name="T9" fmla="*/ 238391082 h 21600"/>
                    <a:gd name="T10" fmla="*/ 119149403 w 21600"/>
                    <a:gd name="T11" fmla="*/ 185693870 h 21600"/>
                    <a:gd name="T12" fmla="*/ 117292923 w 21600"/>
                    <a:gd name="T13" fmla="*/ 120030070 h 21600"/>
                    <a:gd name="T14" fmla="*/ 154692970 w 21600"/>
                    <a:gd name="T15" fmla="*/ 120030070 h 21600"/>
                    <a:gd name="T16" fmla="*/ 169246679 w 21600"/>
                    <a:gd name="T17" fmla="*/ 116013538 h 21600"/>
                    <a:gd name="T18" fmla="*/ 178309081 w 21600"/>
                    <a:gd name="T19" fmla="*/ 121846296 h 21600"/>
                    <a:gd name="T20" fmla="*/ 189438676 w 21600"/>
                    <a:gd name="T21" fmla="*/ 108059450 h 21600"/>
                    <a:gd name="T22" fmla="*/ 178309081 w 21600"/>
                    <a:gd name="T23" fmla="*/ 94259126 h 21600"/>
                    <a:gd name="T24" fmla="*/ 168947157 w 21600"/>
                    <a:gd name="T25" fmla="*/ 100649045 h 21600"/>
                    <a:gd name="T26" fmla="*/ 116743727 w 21600"/>
                    <a:gd name="T27" fmla="*/ 100649045 h 21600"/>
                    <a:gd name="T28" fmla="*/ 115795006 w 21600"/>
                    <a:gd name="T29" fmla="*/ 67360039 h 21600"/>
                    <a:gd name="T30" fmla="*/ 135378766 w 21600"/>
                    <a:gd name="T31" fmla="*/ 34455253 h 21600"/>
                    <a:gd name="T32" fmla="*/ 107580421 w 21600"/>
                    <a:gd name="T33" fmla="*/ 0 h 21600"/>
                    <a:gd name="T34" fmla="*/ 79792072 w 21600"/>
                    <a:gd name="T35" fmla="*/ 34455253 h 21600"/>
                    <a:gd name="T36" fmla="*/ 99795237 w 21600"/>
                    <a:gd name="T37" fmla="*/ 67505810 h 21600"/>
                    <a:gd name="T38" fmla="*/ 98846616 w 21600"/>
                    <a:gd name="T39" fmla="*/ 100649045 h 21600"/>
                    <a:gd name="T40" fmla="*/ 46543272 w 21600"/>
                    <a:gd name="T41" fmla="*/ 100649045 h 21600"/>
                    <a:gd name="T42" fmla="*/ 37181348 w 21600"/>
                    <a:gd name="T43" fmla="*/ 94271445 h 21600"/>
                    <a:gd name="T44" fmla="*/ 26051763 w 21600"/>
                    <a:gd name="T45" fmla="*/ 108059450 h 21600"/>
                    <a:gd name="T46" fmla="*/ 37181348 w 21600"/>
                    <a:gd name="T47" fmla="*/ 121846296 h 21600"/>
                    <a:gd name="T48" fmla="*/ 46294607 w 21600"/>
                    <a:gd name="T49" fmla="*/ 115934434 h 21600"/>
                    <a:gd name="T50" fmla="*/ 60897374 w 21600"/>
                    <a:gd name="T51" fmla="*/ 120030070 h 21600"/>
                    <a:gd name="T52" fmla="*/ 98307316 w 21600"/>
                    <a:gd name="T53" fmla="*/ 120030070 h 21600"/>
                    <a:gd name="T54" fmla="*/ 96440941 w 21600"/>
                    <a:gd name="T55" fmla="*/ 185706188 h 21600"/>
                    <a:gd name="T56" fmla="*/ 87507319 w 21600"/>
                    <a:gd name="T57" fmla="*/ 237382914 h 21600"/>
                    <a:gd name="T58" fmla="*/ 47661734 w 21600"/>
                    <a:gd name="T59" fmla="*/ 226048548 h 21600"/>
                    <a:gd name="T60" fmla="*/ 27788349 w 21600"/>
                    <a:gd name="T61" fmla="*/ 210828560 h 21600"/>
                    <a:gd name="T62" fmla="*/ 28008047 w 21600"/>
                    <a:gd name="T63" fmla="*/ 208177236 h 21600"/>
                    <a:gd name="T64" fmla="*/ 14004523 w 21600"/>
                    <a:gd name="T65" fmla="*/ 190811269 h 21600"/>
                    <a:gd name="T66" fmla="*/ 0 w 21600"/>
                    <a:gd name="T67" fmla="*/ 208177236 h 21600"/>
                    <a:gd name="T68" fmla="*/ 14004523 w 21600"/>
                    <a:gd name="T69" fmla="*/ 225530885 h 21600"/>
                    <a:gd name="T70" fmla="*/ 17118241 w 21600"/>
                    <a:gd name="T71" fmla="*/ 225067560 h 21600"/>
                    <a:gd name="T72" fmla="*/ 39067705 w 21600"/>
                    <a:gd name="T73" fmla="*/ 245456871 h 21600"/>
                    <a:gd name="T74" fmla="*/ 82057973 w 21600"/>
                    <a:gd name="T75" fmla="*/ 270977155 h 21600"/>
                    <a:gd name="T76" fmla="*/ 108229521 w 21600"/>
                    <a:gd name="T77" fmla="*/ 286355233 h 21600"/>
                    <a:gd name="T78" fmla="*/ 133132946 w 21600"/>
                    <a:gd name="T79" fmla="*/ 271308186 h 21600"/>
                    <a:gd name="T80" fmla="*/ 176652419 w 21600"/>
                    <a:gd name="T81" fmla="*/ 245456871 h 21600"/>
                    <a:gd name="T82" fmla="*/ 198492083 w 21600"/>
                    <a:gd name="T83" fmla="*/ 225067560 h 21600"/>
                    <a:gd name="T84" fmla="*/ 201595705 w 21600"/>
                    <a:gd name="T85" fmla="*/ 225530885 h 21600"/>
                    <a:gd name="T86" fmla="*/ 215600229 w 21600"/>
                    <a:gd name="T87" fmla="*/ 208177236 h 21600"/>
                    <a:gd name="T88" fmla="*/ 201595705 w 21600"/>
                    <a:gd name="T89" fmla="*/ 190811269 h 21600"/>
                    <a:gd name="T90" fmla="*/ 92817999 w 21600"/>
                    <a:gd name="T91" fmla="*/ 34455253 h 21600"/>
                    <a:gd name="T92" fmla="*/ 107580421 w 21600"/>
                    <a:gd name="T93" fmla="*/ 16147786 h 21600"/>
                    <a:gd name="T94" fmla="*/ 122352929 w 21600"/>
                    <a:gd name="T95" fmla="*/ 34455253 h 21600"/>
                    <a:gd name="T96" fmla="*/ 107580421 w 21600"/>
                    <a:gd name="T97" fmla="*/ 52750402 h 21600"/>
                    <a:gd name="T98" fmla="*/ 92817999 w 21600"/>
                    <a:gd name="T99" fmla="*/ 34455253 h 21600"/>
                    <a:gd name="T100" fmla="*/ 92817999 w 21600"/>
                    <a:gd name="T101" fmla="*/ 34455253 h 21600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21600" h="21600">
                      <a:moveTo>
                        <a:pt x="20197" y="14393"/>
                      </a:moveTo>
                      <a:cubicBezTo>
                        <a:pt x="19422" y="14393"/>
                        <a:pt x="18794" y="14979"/>
                        <a:pt x="18794" y="15702"/>
                      </a:cubicBezTo>
                      <a:cubicBezTo>
                        <a:pt x="18794" y="15755"/>
                        <a:pt x="18804" y="15804"/>
                        <a:pt x="18810" y="15855"/>
                      </a:cubicBezTo>
                      <a:cubicBezTo>
                        <a:pt x="18191" y="16270"/>
                        <a:pt x="17267" y="16825"/>
                        <a:pt x="16176" y="17441"/>
                      </a:cubicBezTo>
                      <a:cubicBezTo>
                        <a:pt x="15167" y="18013"/>
                        <a:pt x="14017" y="18040"/>
                        <a:pt x="12850" y="17982"/>
                      </a:cubicBezTo>
                      <a:lnTo>
                        <a:pt x="11937" y="14007"/>
                      </a:lnTo>
                      <a:cubicBezTo>
                        <a:pt x="11937" y="14007"/>
                        <a:pt x="11842" y="11487"/>
                        <a:pt x="11751" y="9054"/>
                      </a:cubicBezTo>
                      <a:lnTo>
                        <a:pt x="15498" y="9054"/>
                      </a:lnTo>
                      <a:lnTo>
                        <a:pt x="16956" y="8751"/>
                      </a:lnTo>
                      <a:cubicBezTo>
                        <a:pt x="17159" y="9017"/>
                        <a:pt x="17489" y="9191"/>
                        <a:pt x="17864" y="9191"/>
                      </a:cubicBezTo>
                      <a:cubicBezTo>
                        <a:pt x="18479" y="9191"/>
                        <a:pt x="18979" y="8725"/>
                        <a:pt x="18979" y="8151"/>
                      </a:cubicBezTo>
                      <a:cubicBezTo>
                        <a:pt x="18979" y="7576"/>
                        <a:pt x="18479" y="7110"/>
                        <a:pt x="17864" y="7110"/>
                      </a:cubicBezTo>
                      <a:cubicBezTo>
                        <a:pt x="17469" y="7110"/>
                        <a:pt x="17124" y="7303"/>
                        <a:pt x="16926" y="7592"/>
                      </a:cubicBezTo>
                      <a:lnTo>
                        <a:pt x="11696" y="7592"/>
                      </a:lnTo>
                      <a:cubicBezTo>
                        <a:pt x="11656" y="6536"/>
                        <a:pt x="11622" y="5616"/>
                        <a:pt x="11601" y="5081"/>
                      </a:cubicBezTo>
                      <a:cubicBezTo>
                        <a:pt x="12737" y="4753"/>
                        <a:pt x="13563" y="3766"/>
                        <a:pt x="13563" y="2599"/>
                      </a:cubicBezTo>
                      <a:cubicBezTo>
                        <a:pt x="13563" y="1163"/>
                        <a:pt x="12316" y="0"/>
                        <a:pt x="10778" y="0"/>
                      </a:cubicBezTo>
                      <a:cubicBezTo>
                        <a:pt x="9240" y="0"/>
                        <a:pt x="7994" y="1163"/>
                        <a:pt x="7994" y="2599"/>
                      </a:cubicBezTo>
                      <a:cubicBezTo>
                        <a:pt x="7994" y="3781"/>
                        <a:pt x="8840" y="4777"/>
                        <a:pt x="9998" y="5092"/>
                      </a:cubicBezTo>
                      <a:cubicBezTo>
                        <a:pt x="9978" y="5628"/>
                        <a:pt x="9943" y="6543"/>
                        <a:pt x="9903" y="7592"/>
                      </a:cubicBezTo>
                      <a:lnTo>
                        <a:pt x="4663" y="7592"/>
                      </a:lnTo>
                      <a:cubicBezTo>
                        <a:pt x="4465" y="7303"/>
                        <a:pt x="4120" y="7111"/>
                        <a:pt x="3725" y="7111"/>
                      </a:cubicBezTo>
                      <a:cubicBezTo>
                        <a:pt x="3109" y="7111"/>
                        <a:pt x="2610" y="7576"/>
                        <a:pt x="2610" y="8151"/>
                      </a:cubicBezTo>
                      <a:cubicBezTo>
                        <a:pt x="2610" y="8725"/>
                        <a:pt x="3109" y="9191"/>
                        <a:pt x="3725" y="9191"/>
                      </a:cubicBezTo>
                      <a:cubicBezTo>
                        <a:pt x="4104" y="9191"/>
                        <a:pt x="4437" y="9014"/>
                        <a:pt x="4638" y="8745"/>
                      </a:cubicBezTo>
                      <a:lnTo>
                        <a:pt x="6101" y="9054"/>
                      </a:lnTo>
                      <a:lnTo>
                        <a:pt x="9849" y="9054"/>
                      </a:lnTo>
                      <a:cubicBezTo>
                        <a:pt x="9758" y="11487"/>
                        <a:pt x="9662" y="14008"/>
                        <a:pt x="9662" y="14008"/>
                      </a:cubicBezTo>
                      <a:lnTo>
                        <a:pt x="8767" y="17906"/>
                      </a:lnTo>
                      <a:cubicBezTo>
                        <a:pt x="7327" y="17896"/>
                        <a:pt x="5923" y="17761"/>
                        <a:pt x="4775" y="17051"/>
                      </a:cubicBezTo>
                      <a:cubicBezTo>
                        <a:pt x="3962" y="16551"/>
                        <a:pt x="3276" y="16270"/>
                        <a:pt x="2784" y="15903"/>
                      </a:cubicBezTo>
                      <a:cubicBezTo>
                        <a:pt x="2795" y="15837"/>
                        <a:pt x="2806" y="15771"/>
                        <a:pt x="2806" y="15703"/>
                      </a:cubicBezTo>
                      <a:cubicBezTo>
                        <a:pt x="2806" y="14980"/>
                        <a:pt x="2178" y="14393"/>
                        <a:pt x="1403" y="14393"/>
                      </a:cubicBezTo>
                      <a:cubicBezTo>
                        <a:pt x="628" y="14393"/>
                        <a:pt x="0" y="14980"/>
                        <a:pt x="0" y="15703"/>
                      </a:cubicBezTo>
                      <a:cubicBezTo>
                        <a:pt x="0" y="16426"/>
                        <a:pt x="628" y="17012"/>
                        <a:pt x="1403" y="17012"/>
                      </a:cubicBezTo>
                      <a:cubicBezTo>
                        <a:pt x="1510" y="17012"/>
                        <a:pt x="1614" y="16998"/>
                        <a:pt x="1715" y="16977"/>
                      </a:cubicBezTo>
                      <a:cubicBezTo>
                        <a:pt x="2247" y="17399"/>
                        <a:pt x="3003" y="17955"/>
                        <a:pt x="3914" y="18515"/>
                      </a:cubicBezTo>
                      <a:cubicBezTo>
                        <a:pt x="5121" y="19253"/>
                        <a:pt x="6602" y="20007"/>
                        <a:pt x="8221" y="20440"/>
                      </a:cubicBezTo>
                      <a:cubicBezTo>
                        <a:pt x="8477" y="20583"/>
                        <a:pt x="10318" y="21600"/>
                        <a:pt x="10843" y="21600"/>
                      </a:cubicBezTo>
                      <a:cubicBezTo>
                        <a:pt x="11346" y="21600"/>
                        <a:pt x="12980" y="20671"/>
                        <a:pt x="13338" y="20465"/>
                      </a:cubicBezTo>
                      <a:cubicBezTo>
                        <a:pt x="14974" y="20035"/>
                        <a:pt x="16475" y="19266"/>
                        <a:pt x="17698" y="18515"/>
                      </a:cubicBezTo>
                      <a:cubicBezTo>
                        <a:pt x="18603" y="17955"/>
                        <a:pt x="19354" y="17398"/>
                        <a:pt x="19886" y="16977"/>
                      </a:cubicBezTo>
                      <a:cubicBezTo>
                        <a:pt x="19986" y="16999"/>
                        <a:pt x="20090" y="17012"/>
                        <a:pt x="20197" y="17012"/>
                      </a:cubicBezTo>
                      <a:cubicBezTo>
                        <a:pt x="20972" y="17012"/>
                        <a:pt x="21600" y="16426"/>
                        <a:pt x="21600" y="15703"/>
                      </a:cubicBezTo>
                      <a:cubicBezTo>
                        <a:pt x="21600" y="14979"/>
                        <a:pt x="20972" y="14393"/>
                        <a:pt x="20197" y="14393"/>
                      </a:cubicBezTo>
                      <a:close/>
                      <a:moveTo>
                        <a:pt x="9299" y="2599"/>
                      </a:moveTo>
                      <a:cubicBezTo>
                        <a:pt x="9299" y="1837"/>
                        <a:pt x="9963" y="1218"/>
                        <a:pt x="10778" y="1218"/>
                      </a:cubicBezTo>
                      <a:cubicBezTo>
                        <a:pt x="11594" y="1218"/>
                        <a:pt x="12258" y="1837"/>
                        <a:pt x="12258" y="2599"/>
                      </a:cubicBezTo>
                      <a:cubicBezTo>
                        <a:pt x="12258" y="3360"/>
                        <a:pt x="11595" y="3979"/>
                        <a:pt x="10778" y="3979"/>
                      </a:cubicBezTo>
                      <a:cubicBezTo>
                        <a:pt x="9963" y="3979"/>
                        <a:pt x="9299" y="3360"/>
                        <a:pt x="9299" y="2599"/>
                      </a:cubicBezTo>
                      <a:close/>
                      <a:moveTo>
                        <a:pt x="9299" y="2599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2" name="Rectangle 60"/>
              <p:cNvSpPr/>
              <p:nvPr/>
            </p:nvSpPr>
            <p:spPr>
              <a:xfrm>
                <a:off x="1688669" y="1630469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pPr algn="r"/>
                <a:r>
                  <a:rPr lang="en-US" altLang="zh-CN" sz="2135" b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Get_item</a:t>
                </a:r>
                <a:endParaRPr lang="zh-CN" altLang="en-US" sz="2135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Rectangle 61"/>
              <p:cNvSpPr/>
              <p:nvPr/>
            </p:nvSpPr>
            <p:spPr>
              <a:xfrm>
                <a:off x="1688669" y="1876690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获取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key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的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value</a:t>
                </a:r>
              </a:p>
            </p:txBody>
          </p:sp>
          <p:sp>
            <p:nvSpPr>
              <p:cNvPr id="44" name="Rectangle 62"/>
              <p:cNvSpPr/>
              <p:nvPr/>
            </p:nvSpPr>
            <p:spPr>
              <a:xfrm>
                <a:off x="1688669" y="3419006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pPr algn="r"/>
                <a:r>
                  <a:rPr lang="en-US" altLang="zh-CN" sz="2135" b="1" dirty="0" err="1">
                    <a:solidFill>
                      <a:schemeClr val="accent3"/>
                    </a:solidFill>
                    <a:cs typeface="+mn-ea"/>
                    <a:sym typeface="+mn-lt"/>
                  </a:rPr>
                  <a:t>Set_item</a:t>
                </a:r>
                <a:endParaRPr lang="zh-CN" altLang="en-US" sz="2135" b="1" dirty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Rectangle 63"/>
              <p:cNvSpPr/>
              <p:nvPr/>
            </p:nvSpPr>
            <p:spPr>
              <a:xfrm>
                <a:off x="1688669" y="3665227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加入新的键值对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并调用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slave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节点的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set</a:t>
                </a:r>
              </a:p>
            </p:txBody>
          </p:sp>
        </p:grpSp>
        <p:grpSp>
          <p:nvGrpSpPr>
            <p:cNvPr id="7" name="Group 25"/>
            <p:cNvGrpSpPr/>
            <p:nvPr/>
          </p:nvGrpSpPr>
          <p:grpSpPr>
            <a:xfrm>
              <a:off x="8184232" y="1630469"/>
              <a:ext cx="3130144" cy="4174795"/>
              <a:chOff x="8150432" y="1630469"/>
              <a:chExt cx="3130144" cy="4174795"/>
            </a:xfrm>
          </p:grpSpPr>
          <p:grpSp>
            <p:nvGrpSpPr>
              <p:cNvPr id="8" name="Group 26"/>
              <p:cNvGrpSpPr/>
              <p:nvPr/>
            </p:nvGrpSpPr>
            <p:grpSpPr>
              <a:xfrm>
                <a:off x="8150432" y="3392284"/>
                <a:ext cx="489858" cy="489858"/>
                <a:chOff x="6262908" y="3314803"/>
                <a:chExt cx="1016000" cy="1016000"/>
              </a:xfrm>
              <a:effectLst/>
            </p:grpSpPr>
            <p:sp>
              <p:nvSpPr>
                <p:cNvPr id="32" name="Oval 50"/>
                <p:cNvSpPr/>
                <p:nvPr/>
              </p:nvSpPr>
              <p:spPr>
                <a:xfrm>
                  <a:off x="6262908" y="3314803"/>
                  <a:ext cx="1016000" cy="1016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33" name="Group 51"/>
                <p:cNvGrpSpPr/>
                <p:nvPr/>
              </p:nvGrpSpPr>
              <p:grpSpPr bwMode="auto">
                <a:xfrm>
                  <a:off x="6582682" y="3643500"/>
                  <a:ext cx="373277" cy="373278"/>
                  <a:chOff x="0" y="0"/>
                  <a:chExt cx="577" cy="574"/>
                </a:xfrm>
                <a:solidFill>
                  <a:srgbClr val="FFFFFF"/>
                </a:solidFill>
              </p:grpSpPr>
              <p:sp>
                <p:nvSpPr>
                  <p:cNvPr id="34" name="Freeform: Shape 52"/>
                  <p:cNvSpPr/>
                  <p:nvPr/>
                </p:nvSpPr>
                <p:spPr bwMode="auto">
                  <a:xfrm>
                    <a:off x="368" y="368"/>
                    <a:ext cx="205" cy="20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w 21600"/>
                      <a:gd name="T23" fmla="*/ 0 h 21600"/>
                      <a:gd name="T24" fmla="*/ 0 w 21600"/>
                      <a:gd name="T25" fmla="*/ 0 h 2160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600" h="21600">
                        <a:moveTo>
                          <a:pt x="18447" y="8564"/>
                        </a:moveTo>
                        <a:lnTo>
                          <a:pt x="6893" y="0"/>
                        </a:lnTo>
                        <a:lnTo>
                          <a:pt x="0" y="6909"/>
                        </a:lnTo>
                        <a:lnTo>
                          <a:pt x="8514" y="18507"/>
                        </a:lnTo>
                        <a:cubicBezTo>
                          <a:pt x="10541" y="16972"/>
                          <a:pt x="14706" y="18290"/>
                          <a:pt x="18327" y="21600"/>
                        </a:cubicBezTo>
                        <a:lnTo>
                          <a:pt x="21600" y="18319"/>
                        </a:lnTo>
                        <a:cubicBezTo>
                          <a:pt x="18344" y="14739"/>
                          <a:pt x="17015" y="10625"/>
                          <a:pt x="18447" y="8564"/>
                        </a:cubicBezTo>
                        <a:close/>
                        <a:moveTo>
                          <a:pt x="14477" y="14461"/>
                        </a:moveTo>
                        <a:cubicBezTo>
                          <a:pt x="13723" y="15214"/>
                          <a:pt x="12501" y="15214"/>
                          <a:pt x="11748" y="14461"/>
                        </a:cubicBezTo>
                        <a:cubicBezTo>
                          <a:pt x="10995" y="13705"/>
                          <a:pt x="10995" y="12479"/>
                          <a:pt x="11749" y="11725"/>
                        </a:cubicBezTo>
                        <a:cubicBezTo>
                          <a:pt x="12502" y="10969"/>
                          <a:pt x="13724" y="10969"/>
                          <a:pt x="14477" y="11725"/>
                        </a:cubicBezTo>
                        <a:cubicBezTo>
                          <a:pt x="15230" y="12479"/>
                          <a:pt x="15230" y="13705"/>
                          <a:pt x="14477" y="14461"/>
                        </a:cubicBezTo>
                        <a:close/>
                        <a:moveTo>
                          <a:pt x="14477" y="14461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Freeform: Shape 53"/>
                  <p:cNvSpPr/>
                  <p:nvPr/>
                </p:nvSpPr>
                <p:spPr bwMode="auto">
                  <a:xfrm>
                    <a:off x="328" y="304"/>
                    <a:ext cx="107" cy="13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4544" y="0"/>
                        </a:moveTo>
                        <a:lnTo>
                          <a:pt x="13967" y="562"/>
                        </a:lnTo>
                        <a:cubicBezTo>
                          <a:pt x="14018" y="3961"/>
                          <a:pt x="12593" y="7264"/>
                          <a:pt x="9866" y="9922"/>
                        </a:cubicBezTo>
                        <a:lnTo>
                          <a:pt x="24" y="19504"/>
                        </a:lnTo>
                        <a:cubicBezTo>
                          <a:pt x="18" y="19554"/>
                          <a:pt x="6" y="19602"/>
                          <a:pt x="0" y="19652"/>
                        </a:cubicBezTo>
                        <a:lnTo>
                          <a:pt x="2371" y="21600"/>
                        </a:lnTo>
                        <a:lnTo>
                          <a:pt x="21600" y="5798"/>
                        </a:lnTo>
                        <a:lnTo>
                          <a:pt x="14544" y="0"/>
                        </a:lnTo>
                        <a:close/>
                        <a:moveTo>
                          <a:pt x="14544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Freeform: Shape 54"/>
                  <p:cNvSpPr/>
                  <p:nvPr/>
                </p:nvSpPr>
                <p:spPr bwMode="auto">
                  <a:xfrm>
                    <a:off x="0" y="0"/>
                    <a:ext cx="297" cy="289"/>
                  </a:xfrm>
                  <a:custGeom>
                    <a:avLst/>
                    <a:gdLst>
                      <a:gd name="T0" fmla="*/ 0 w 21222"/>
                      <a:gd name="T1" fmla="*/ 0 h 21211"/>
                      <a:gd name="T2" fmla="*/ 0 w 21222"/>
                      <a:gd name="T3" fmla="*/ 0 h 21211"/>
                      <a:gd name="T4" fmla="*/ 0 w 21222"/>
                      <a:gd name="T5" fmla="*/ 0 h 21211"/>
                      <a:gd name="T6" fmla="*/ 0 w 21222"/>
                      <a:gd name="T7" fmla="*/ 0 h 21211"/>
                      <a:gd name="T8" fmla="*/ 0 w 21222"/>
                      <a:gd name="T9" fmla="*/ 0 h 21211"/>
                      <a:gd name="T10" fmla="*/ 0 w 21222"/>
                      <a:gd name="T11" fmla="*/ 0 h 21211"/>
                      <a:gd name="T12" fmla="*/ 0 w 21222"/>
                      <a:gd name="T13" fmla="*/ 0 h 21211"/>
                      <a:gd name="T14" fmla="*/ 0 w 21222"/>
                      <a:gd name="T15" fmla="*/ 0 h 21211"/>
                      <a:gd name="T16" fmla="*/ 0 w 21222"/>
                      <a:gd name="T17" fmla="*/ 0 h 2121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222" h="21211">
                        <a:moveTo>
                          <a:pt x="15153" y="21211"/>
                        </a:moveTo>
                        <a:lnTo>
                          <a:pt x="17409" y="18463"/>
                        </a:lnTo>
                        <a:cubicBezTo>
                          <a:pt x="18368" y="17292"/>
                          <a:pt x="19694" y="16530"/>
                          <a:pt x="21146" y="16293"/>
                        </a:cubicBezTo>
                        <a:lnTo>
                          <a:pt x="21222" y="16201"/>
                        </a:lnTo>
                        <a:lnTo>
                          <a:pt x="6603" y="1165"/>
                        </a:lnTo>
                        <a:cubicBezTo>
                          <a:pt x="5093" y="-389"/>
                          <a:pt x="2643" y="-389"/>
                          <a:pt x="1133" y="1165"/>
                        </a:cubicBezTo>
                        <a:cubicBezTo>
                          <a:pt x="-378" y="2718"/>
                          <a:pt x="-378" y="5237"/>
                          <a:pt x="1133" y="6791"/>
                        </a:cubicBezTo>
                        <a:lnTo>
                          <a:pt x="15153" y="21211"/>
                        </a:lnTo>
                        <a:close/>
                        <a:moveTo>
                          <a:pt x="15153" y="21211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Freeform: Shape 55"/>
                  <p:cNvSpPr/>
                  <p:nvPr/>
                </p:nvSpPr>
                <p:spPr bwMode="auto">
                  <a:xfrm>
                    <a:off x="0" y="328"/>
                    <a:ext cx="298" cy="246"/>
                  </a:xfrm>
                  <a:custGeom>
                    <a:avLst/>
                    <a:gdLst>
                      <a:gd name="T0" fmla="*/ 0 w 21116"/>
                      <a:gd name="T1" fmla="*/ 0 h 21374"/>
                      <a:gd name="T2" fmla="*/ 0 w 21116"/>
                      <a:gd name="T3" fmla="*/ 0 h 21374"/>
                      <a:gd name="T4" fmla="*/ 0 w 21116"/>
                      <a:gd name="T5" fmla="*/ 0 h 21374"/>
                      <a:gd name="T6" fmla="*/ 0 w 21116"/>
                      <a:gd name="T7" fmla="*/ 0 h 21374"/>
                      <a:gd name="T8" fmla="*/ 0 w 21116"/>
                      <a:gd name="T9" fmla="*/ 0 h 21374"/>
                      <a:gd name="T10" fmla="*/ 0 w 21116"/>
                      <a:gd name="T11" fmla="*/ 0 h 21374"/>
                      <a:gd name="T12" fmla="*/ 0 w 21116"/>
                      <a:gd name="T13" fmla="*/ 0 h 21374"/>
                      <a:gd name="T14" fmla="*/ 0 w 21116"/>
                      <a:gd name="T15" fmla="*/ 0 h 21374"/>
                      <a:gd name="T16" fmla="*/ 0 w 21116"/>
                      <a:gd name="T17" fmla="*/ 0 h 2137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116" h="21374">
                        <a:moveTo>
                          <a:pt x="17024" y="721"/>
                        </a:moveTo>
                        <a:cubicBezTo>
                          <a:pt x="16543" y="427"/>
                          <a:pt x="16052" y="191"/>
                          <a:pt x="15571" y="0"/>
                        </a:cubicBezTo>
                        <a:cubicBezTo>
                          <a:pt x="13915" y="235"/>
                          <a:pt x="7378" y="2037"/>
                          <a:pt x="6834" y="8291"/>
                        </a:cubicBezTo>
                        <a:cubicBezTo>
                          <a:pt x="6063" y="17146"/>
                          <a:pt x="1254" y="15657"/>
                          <a:pt x="153" y="15771"/>
                        </a:cubicBezTo>
                        <a:cubicBezTo>
                          <a:pt x="-484" y="15837"/>
                          <a:pt x="743" y="21126"/>
                          <a:pt x="6046" y="21364"/>
                        </a:cubicBezTo>
                        <a:cubicBezTo>
                          <a:pt x="11298" y="21600"/>
                          <a:pt x="20647" y="17485"/>
                          <a:pt x="21032" y="7006"/>
                        </a:cubicBezTo>
                        <a:lnTo>
                          <a:pt x="21116" y="6884"/>
                        </a:lnTo>
                        <a:cubicBezTo>
                          <a:pt x="20449" y="3612"/>
                          <a:pt x="18811" y="1844"/>
                          <a:pt x="17024" y="721"/>
                        </a:cubicBezTo>
                        <a:close/>
                        <a:moveTo>
                          <a:pt x="17024" y="721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Freeform: Shape 56"/>
                  <p:cNvSpPr/>
                  <p:nvPr/>
                </p:nvSpPr>
                <p:spPr bwMode="auto">
                  <a:xfrm>
                    <a:off x="240" y="0"/>
                    <a:ext cx="337" cy="385"/>
                  </a:xfrm>
                  <a:custGeom>
                    <a:avLst/>
                    <a:gdLst>
                      <a:gd name="T0" fmla="*/ 0 w 21345"/>
                      <a:gd name="T1" fmla="*/ 0 h 21376"/>
                      <a:gd name="T2" fmla="*/ 0 w 21345"/>
                      <a:gd name="T3" fmla="*/ 0 h 21376"/>
                      <a:gd name="T4" fmla="*/ 0 w 21345"/>
                      <a:gd name="T5" fmla="*/ 0 h 21376"/>
                      <a:gd name="T6" fmla="*/ 0 w 21345"/>
                      <a:gd name="T7" fmla="*/ 0 h 21376"/>
                      <a:gd name="T8" fmla="*/ 0 w 21345"/>
                      <a:gd name="T9" fmla="*/ 0 h 21376"/>
                      <a:gd name="T10" fmla="*/ 0 w 21345"/>
                      <a:gd name="T11" fmla="*/ 0 h 21376"/>
                      <a:gd name="T12" fmla="*/ 0 w 21345"/>
                      <a:gd name="T13" fmla="*/ 0 h 21376"/>
                      <a:gd name="T14" fmla="*/ 0 w 21345"/>
                      <a:gd name="T15" fmla="*/ 0 h 21376"/>
                      <a:gd name="T16" fmla="*/ 0 w 21345"/>
                      <a:gd name="T17" fmla="*/ 0 h 21376"/>
                      <a:gd name="T18" fmla="*/ 0 w 21345"/>
                      <a:gd name="T19" fmla="*/ 0 h 21376"/>
                      <a:gd name="T20" fmla="*/ 0 w 21345"/>
                      <a:gd name="T21" fmla="*/ 0 h 21376"/>
                      <a:gd name="T22" fmla="*/ 0 w 21345"/>
                      <a:gd name="T23" fmla="*/ 0 h 2137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1345" h="21376">
                        <a:moveTo>
                          <a:pt x="7963" y="16438"/>
                        </a:moveTo>
                        <a:lnTo>
                          <a:pt x="20844" y="3060"/>
                        </a:lnTo>
                        <a:cubicBezTo>
                          <a:pt x="21600" y="2274"/>
                          <a:pt x="21488" y="1102"/>
                          <a:pt x="20592" y="438"/>
                        </a:cubicBezTo>
                        <a:cubicBezTo>
                          <a:pt x="19696" y="-224"/>
                          <a:pt x="18359" y="-125"/>
                          <a:pt x="17602" y="661"/>
                        </a:cubicBezTo>
                        <a:lnTo>
                          <a:pt x="4720" y="14039"/>
                        </a:lnTo>
                        <a:cubicBezTo>
                          <a:pt x="3698" y="14005"/>
                          <a:pt x="2666" y="14368"/>
                          <a:pt x="1957" y="15106"/>
                        </a:cubicBezTo>
                        <a:lnTo>
                          <a:pt x="0" y="17139"/>
                        </a:lnTo>
                        <a:cubicBezTo>
                          <a:pt x="266" y="17232"/>
                          <a:pt x="533" y="17334"/>
                          <a:pt x="800" y="17450"/>
                        </a:cubicBezTo>
                        <a:cubicBezTo>
                          <a:pt x="2456" y="18154"/>
                          <a:pt x="4079" y="19406"/>
                          <a:pt x="4942" y="21376"/>
                        </a:cubicBezTo>
                        <a:lnTo>
                          <a:pt x="7225" y="19005"/>
                        </a:lnTo>
                        <a:cubicBezTo>
                          <a:pt x="7936" y="18266"/>
                          <a:pt x="8172" y="17316"/>
                          <a:pt x="7963" y="16438"/>
                        </a:cubicBezTo>
                        <a:close/>
                        <a:moveTo>
                          <a:pt x="7963" y="16438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9" name="Group 27"/>
              <p:cNvGrpSpPr/>
              <p:nvPr/>
            </p:nvGrpSpPr>
            <p:grpSpPr>
              <a:xfrm>
                <a:off x="8150432" y="1653267"/>
                <a:ext cx="489858" cy="489858"/>
                <a:chOff x="6262908" y="1987229"/>
                <a:chExt cx="1016000" cy="1016000"/>
              </a:xfrm>
              <a:effectLst/>
            </p:grpSpPr>
            <p:sp>
              <p:nvSpPr>
                <p:cNvPr id="22" name="Oval 40"/>
                <p:cNvSpPr/>
                <p:nvPr/>
              </p:nvSpPr>
              <p:spPr>
                <a:xfrm>
                  <a:off x="6262908" y="1987229"/>
                  <a:ext cx="1016000" cy="1016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23" name="Group 41"/>
                <p:cNvGrpSpPr/>
                <p:nvPr/>
              </p:nvGrpSpPr>
              <p:grpSpPr bwMode="auto">
                <a:xfrm>
                  <a:off x="6581713" y="2281761"/>
                  <a:ext cx="378392" cy="370722"/>
                  <a:chOff x="0" y="0"/>
                  <a:chExt cx="581" cy="573"/>
                </a:xfrm>
                <a:solidFill>
                  <a:srgbClr val="FFFFFF"/>
                </a:solidFill>
              </p:grpSpPr>
              <p:sp>
                <p:nvSpPr>
                  <p:cNvPr id="24" name="Freeform: Shape 42"/>
                  <p:cNvSpPr/>
                  <p:nvPr/>
                </p:nvSpPr>
                <p:spPr bwMode="auto">
                  <a:xfrm>
                    <a:off x="256" y="0"/>
                    <a:ext cx="72" cy="18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0799" y="0"/>
                        </a:moveTo>
                        <a:cubicBezTo>
                          <a:pt x="4833" y="0"/>
                          <a:pt x="0" y="1476"/>
                          <a:pt x="0" y="3295"/>
                        </a:cubicBezTo>
                        <a:lnTo>
                          <a:pt x="0" y="18305"/>
                        </a:lnTo>
                        <a:cubicBezTo>
                          <a:pt x="0" y="20125"/>
                          <a:pt x="4833" y="21600"/>
                          <a:pt x="10799" y="21600"/>
                        </a:cubicBezTo>
                        <a:cubicBezTo>
                          <a:pt x="16762" y="21600"/>
                          <a:pt x="21600" y="20125"/>
                          <a:pt x="21600" y="18305"/>
                        </a:cubicBezTo>
                        <a:lnTo>
                          <a:pt x="21600" y="3295"/>
                        </a:lnTo>
                        <a:cubicBezTo>
                          <a:pt x="21600" y="1476"/>
                          <a:pt x="16762" y="0"/>
                          <a:pt x="10799" y="0"/>
                        </a:cubicBezTo>
                        <a:close/>
                        <a:moveTo>
                          <a:pt x="10799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" name="Freeform: Shape 43"/>
                  <p:cNvSpPr/>
                  <p:nvPr/>
                </p:nvSpPr>
                <p:spPr bwMode="auto">
                  <a:xfrm>
                    <a:off x="256" y="392"/>
                    <a:ext cx="72" cy="18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0799" y="0"/>
                        </a:moveTo>
                        <a:cubicBezTo>
                          <a:pt x="4833" y="0"/>
                          <a:pt x="0" y="1476"/>
                          <a:pt x="0" y="3295"/>
                        </a:cubicBezTo>
                        <a:lnTo>
                          <a:pt x="0" y="18305"/>
                        </a:lnTo>
                        <a:cubicBezTo>
                          <a:pt x="0" y="20125"/>
                          <a:pt x="4833" y="21600"/>
                          <a:pt x="10799" y="21600"/>
                        </a:cubicBezTo>
                        <a:cubicBezTo>
                          <a:pt x="16762" y="21600"/>
                          <a:pt x="21600" y="20125"/>
                          <a:pt x="21600" y="18305"/>
                        </a:cubicBezTo>
                        <a:lnTo>
                          <a:pt x="21600" y="3295"/>
                        </a:lnTo>
                        <a:cubicBezTo>
                          <a:pt x="21600" y="1476"/>
                          <a:pt x="16762" y="0"/>
                          <a:pt x="10799" y="0"/>
                        </a:cubicBezTo>
                        <a:close/>
                        <a:moveTo>
                          <a:pt x="10799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Freeform: Shape 44"/>
                  <p:cNvSpPr/>
                  <p:nvPr/>
                </p:nvSpPr>
                <p:spPr bwMode="auto">
                  <a:xfrm>
                    <a:off x="400" y="248"/>
                    <a:ext cx="181" cy="7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8305" y="0"/>
                        </a:moveTo>
                        <a:lnTo>
                          <a:pt x="3295" y="0"/>
                        </a:lnTo>
                        <a:cubicBezTo>
                          <a:pt x="1475" y="0"/>
                          <a:pt x="0" y="4834"/>
                          <a:pt x="0" y="10798"/>
                        </a:cubicBezTo>
                        <a:cubicBezTo>
                          <a:pt x="0" y="16762"/>
                          <a:pt x="1475" y="21600"/>
                          <a:pt x="3295" y="21600"/>
                        </a:cubicBezTo>
                        <a:lnTo>
                          <a:pt x="18305" y="21600"/>
                        </a:lnTo>
                        <a:cubicBezTo>
                          <a:pt x="20124" y="21600"/>
                          <a:pt x="21600" y="16762"/>
                          <a:pt x="21600" y="10798"/>
                        </a:cubicBezTo>
                        <a:cubicBezTo>
                          <a:pt x="21600" y="4834"/>
                          <a:pt x="20124" y="0"/>
                          <a:pt x="18305" y="0"/>
                        </a:cubicBezTo>
                        <a:close/>
                        <a:moveTo>
                          <a:pt x="18305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Freeform: Shape 45"/>
                  <p:cNvSpPr/>
                  <p:nvPr/>
                </p:nvSpPr>
                <p:spPr bwMode="auto">
                  <a:xfrm>
                    <a:off x="0" y="248"/>
                    <a:ext cx="181" cy="7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4834"/>
                          <a:pt x="20124" y="0"/>
                          <a:pt x="18304" y="0"/>
                        </a:cubicBezTo>
                        <a:lnTo>
                          <a:pt x="3295" y="0"/>
                        </a:lnTo>
                        <a:cubicBezTo>
                          <a:pt x="1475" y="0"/>
                          <a:pt x="0" y="4834"/>
                          <a:pt x="0" y="10798"/>
                        </a:cubicBezTo>
                        <a:cubicBezTo>
                          <a:pt x="0" y="16762"/>
                          <a:pt x="1475" y="21600"/>
                          <a:pt x="3295" y="21600"/>
                        </a:cubicBezTo>
                        <a:lnTo>
                          <a:pt x="18304" y="21600"/>
                        </a:lnTo>
                        <a:cubicBezTo>
                          <a:pt x="20124" y="21600"/>
                          <a:pt x="21600" y="1676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Freeform: Shape 46"/>
                  <p:cNvSpPr/>
                  <p:nvPr/>
                </p:nvSpPr>
                <p:spPr bwMode="auto">
                  <a:xfrm>
                    <a:off x="352" y="64"/>
                    <a:ext cx="153" cy="153"/>
                  </a:xfrm>
                  <a:custGeom>
                    <a:avLst/>
                    <a:gdLst>
                      <a:gd name="T0" fmla="*/ 0 w 20488"/>
                      <a:gd name="T1" fmla="*/ 0 h 20489"/>
                      <a:gd name="T2" fmla="*/ 0 w 20488"/>
                      <a:gd name="T3" fmla="*/ 0 h 20489"/>
                      <a:gd name="T4" fmla="*/ 0 w 20488"/>
                      <a:gd name="T5" fmla="*/ 0 h 20489"/>
                      <a:gd name="T6" fmla="*/ 0 w 20488"/>
                      <a:gd name="T7" fmla="*/ 0 h 20489"/>
                      <a:gd name="T8" fmla="*/ 0 w 20488"/>
                      <a:gd name="T9" fmla="*/ 0 h 20489"/>
                      <a:gd name="T10" fmla="*/ 0 w 20488"/>
                      <a:gd name="T11" fmla="*/ 0 h 20489"/>
                      <a:gd name="T12" fmla="*/ 0 w 20488"/>
                      <a:gd name="T13" fmla="*/ 0 h 20489"/>
                      <a:gd name="T14" fmla="*/ 0 w 20488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8" h="20489">
                        <a:moveTo>
                          <a:pt x="7697" y="19601"/>
                        </a:moveTo>
                        <a:lnTo>
                          <a:pt x="19601" y="7697"/>
                        </a:lnTo>
                        <a:cubicBezTo>
                          <a:pt x="21044" y="6253"/>
                          <a:pt x="20690" y="3557"/>
                          <a:pt x="18809" y="1678"/>
                        </a:cubicBezTo>
                        <a:cubicBezTo>
                          <a:pt x="16928" y="-203"/>
                          <a:pt x="14234" y="-555"/>
                          <a:pt x="12792" y="887"/>
                        </a:cubicBezTo>
                        <a:lnTo>
                          <a:pt x="888" y="12791"/>
                        </a:lnTo>
                        <a:cubicBezTo>
                          <a:pt x="-556" y="14235"/>
                          <a:pt x="-202" y="16928"/>
                          <a:pt x="1679" y="18809"/>
                        </a:cubicBezTo>
                        <a:cubicBezTo>
                          <a:pt x="3558" y="20690"/>
                          <a:pt x="6252" y="21045"/>
                          <a:pt x="7697" y="19601"/>
                        </a:cubicBezTo>
                        <a:close/>
                        <a:moveTo>
                          <a:pt x="7697" y="19601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Freeform: Shape 47"/>
                  <p:cNvSpPr/>
                  <p:nvPr/>
                </p:nvSpPr>
                <p:spPr bwMode="auto">
                  <a:xfrm>
                    <a:off x="72" y="344"/>
                    <a:ext cx="153" cy="153"/>
                  </a:xfrm>
                  <a:custGeom>
                    <a:avLst/>
                    <a:gdLst>
                      <a:gd name="T0" fmla="*/ 0 w 20489"/>
                      <a:gd name="T1" fmla="*/ 0 h 20488"/>
                      <a:gd name="T2" fmla="*/ 0 w 20489"/>
                      <a:gd name="T3" fmla="*/ 0 h 20488"/>
                      <a:gd name="T4" fmla="*/ 0 w 20489"/>
                      <a:gd name="T5" fmla="*/ 0 h 20488"/>
                      <a:gd name="T6" fmla="*/ 0 w 20489"/>
                      <a:gd name="T7" fmla="*/ 0 h 20488"/>
                      <a:gd name="T8" fmla="*/ 0 w 20489"/>
                      <a:gd name="T9" fmla="*/ 0 h 20488"/>
                      <a:gd name="T10" fmla="*/ 0 w 20489"/>
                      <a:gd name="T11" fmla="*/ 0 h 20488"/>
                      <a:gd name="T12" fmla="*/ 0 w 20489"/>
                      <a:gd name="T13" fmla="*/ 0 h 20488"/>
                      <a:gd name="T14" fmla="*/ 0 w 20489"/>
                      <a:gd name="T15" fmla="*/ 0 h 20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8">
                        <a:moveTo>
                          <a:pt x="12792" y="888"/>
                        </a:moveTo>
                        <a:lnTo>
                          <a:pt x="888" y="12792"/>
                        </a:lnTo>
                        <a:cubicBezTo>
                          <a:pt x="-556" y="14236"/>
                          <a:pt x="-202" y="16929"/>
                          <a:pt x="1679" y="18809"/>
                        </a:cubicBezTo>
                        <a:cubicBezTo>
                          <a:pt x="3558" y="20689"/>
                          <a:pt x="6253" y="21044"/>
                          <a:pt x="7697" y="19601"/>
                        </a:cubicBezTo>
                        <a:lnTo>
                          <a:pt x="19601" y="7697"/>
                        </a:lnTo>
                        <a:cubicBezTo>
                          <a:pt x="21044" y="6254"/>
                          <a:pt x="20690" y="3559"/>
                          <a:pt x="18810" y="1679"/>
                        </a:cubicBezTo>
                        <a:cubicBezTo>
                          <a:pt x="16929" y="-203"/>
                          <a:pt x="14235" y="-556"/>
                          <a:pt x="12792" y="888"/>
                        </a:cubicBezTo>
                        <a:close/>
                        <a:moveTo>
                          <a:pt x="12792" y="888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0" name="Freeform: Shape 48"/>
                  <p:cNvSpPr/>
                  <p:nvPr/>
                </p:nvSpPr>
                <p:spPr bwMode="auto">
                  <a:xfrm>
                    <a:off x="352" y="344"/>
                    <a:ext cx="153" cy="153"/>
                  </a:xfrm>
                  <a:custGeom>
                    <a:avLst/>
                    <a:gdLst>
                      <a:gd name="T0" fmla="*/ 0 w 20489"/>
                      <a:gd name="T1" fmla="*/ 0 h 20489"/>
                      <a:gd name="T2" fmla="*/ 0 w 20489"/>
                      <a:gd name="T3" fmla="*/ 0 h 20489"/>
                      <a:gd name="T4" fmla="*/ 0 w 20489"/>
                      <a:gd name="T5" fmla="*/ 0 h 20489"/>
                      <a:gd name="T6" fmla="*/ 0 w 20489"/>
                      <a:gd name="T7" fmla="*/ 0 h 20489"/>
                      <a:gd name="T8" fmla="*/ 0 w 20489"/>
                      <a:gd name="T9" fmla="*/ 0 h 20489"/>
                      <a:gd name="T10" fmla="*/ 0 w 20489"/>
                      <a:gd name="T11" fmla="*/ 0 h 20489"/>
                      <a:gd name="T12" fmla="*/ 0 w 20489"/>
                      <a:gd name="T13" fmla="*/ 0 h 20489"/>
                      <a:gd name="T14" fmla="*/ 0 w 20489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9">
                        <a:moveTo>
                          <a:pt x="7696" y="888"/>
                        </a:moveTo>
                        <a:cubicBezTo>
                          <a:pt x="6251" y="-556"/>
                          <a:pt x="3559" y="-202"/>
                          <a:pt x="1679" y="1678"/>
                        </a:cubicBezTo>
                        <a:cubicBezTo>
                          <a:pt x="-201" y="3558"/>
                          <a:pt x="-556" y="6251"/>
                          <a:pt x="888" y="7697"/>
                        </a:cubicBezTo>
                        <a:lnTo>
                          <a:pt x="12792" y="19601"/>
                        </a:lnTo>
                        <a:cubicBezTo>
                          <a:pt x="14236" y="21044"/>
                          <a:pt x="16932" y="20690"/>
                          <a:pt x="18811" y="18810"/>
                        </a:cubicBezTo>
                        <a:cubicBezTo>
                          <a:pt x="20691" y="16929"/>
                          <a:pt x="21044" y="14236"/>
                          <a:pt x="19601" y="12793"/>
                        </a:cubicBezTo>
                        <a:lnTo>
                          <a:pt x="7696" y="888"/>
                        </a:lnTo>
                        <a:close/>
                        <a:moveTo>
                          <a:pt x="7696" y="888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Freeform: Shape 49"/>
                  <p:cNvSpPr/>
                  <p:nvPr/>
                </p:nvSpPr>
                <p:spPr bwMode="auto">
                  <a:xfrm>
                    <a:off x="71" y="71"/>
                    <a:ext cx="154" cy="154"/>
                  </a:xfrm>
                  <a:custGeom>
                    <a:avLst/>
                    <a:gdLst>
                      <a:gd name="T0" fmla="*/ 0 w 20489"/>
                      <a:gd name="T1" fmla="*/ 0 h 20489"/>
                      <a:gd name="T2" fmla="*/ 0 w 20489"/>
                      <a:gd name="T3" fmla="*/ 0 h 20489"/>
                      <a:gd name="T4" fmla="*/ 0 w 20489"/>
                      <a:gd name="T5" fmla="*/ 0 h 20489"/>
                      <a:gd name="T6" fmla="*/ 0 w 20489"/>
                      <a:gd name="T7" fmla="*/ 0 h 20489"/>
                      <a:gd name="T8" fmla="*/ 0 w 20489"/>
                      <a:gd name="T9" fmla="*/ 0 h 20489"/>
                      <a:gd name="T10" fmla="*/ 0 w 20489"/>
                      <a:gd name="T11" fmla="*/ 0 h 20489"/>
                      <a:gd name="T12" fmla="*/ 0 w 20489"/>
                      <a:gd name="T13" fmla="*/ 0 h 20489"/>
                      <a:gd name="T14" fmla="*/ 0 w 20489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9">
                        <a:moveTo>
                          <a:pt x="12792" y="19602"/>
                        </a:moveTo>
                        <a:cubicBezTo>
                          <a:pt x="14235" y="21045"/>
                          <a:pt x="16930" y="20691"/>
                          <a:pt x="18811" y="18810"/>
                        </a:cubicBezTo>
                        <a:cubicBezTo>
                          <a:pt x="20691" y="16930"/>
                          <a:pt x="21044" y="14236"/>
                          <a:pt x="19601" y="12793"/>
                        </a:cubicBezTo>
                        <a:lnTo>
                          <a:pt x="7696" y="888"/>
                        </a:lnTo>
                        <a:cubicBezTo>
                          <a:pt x="6252" y="-555"/>
                          <a:pt x="3560" y="-202"/>
                          <a:pt x="1679" y="1679"/>
                        </a:cubicBezTo>
                        <a:cubicBezTo>
                          <a:pt x="-201" y="3559"/>
                          <a:pt x="-556" y="6254"/>
                          <a:pt x="887" y="7697"/>
                        </a:cubicBezTo>
                        <a:lnTo>
                          <a:pt x="12792" y="19602"/>
                        </a:lnTo>
                        <a:close/>
                        <a:moveTo>
                          <a:pt x="12792" y="19602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0" name="Group 28"/>
              <p:cNvGrpSpPr/>
              <p:nvPr/>
            </p:nvGrpSpPr>
            <p:grpSpPr>
              <a:xfrm>
                <a:off x="8150432" y="5074916"/>
                <a:ext cx="489858" cy="489858"/>
                <a:chOff x="6262908" y="4599335"/>
                <a:chExt cx="1016000" cy="1016000"/>
              </a:xfrm>
              <a:effectLst/>
            </p:grpSpPr>
            <p:sp>
              <p:nvSpPr>
                <p:cNvPr id="17" name="Oval 35"/>
                <p:cNvSpPr/>
                <p:nvPr/>
              </p:nvSpPr>
              <p:spPr>
                <a:xfrm>
                  <a:off x="6262908" y="4599335"/>
                  <a:ext cx="1016000" cy="1016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18" name="Group 36"/>
                <p:cNvGrpSpPr/>
                <p:nvPr/>
              </p:nvGrpSpPr>
              <p:grpSpPr bwMode="auto">
                <a:xfrm>
                  <a:off x="6591562" y="4912675"/>
                  <a:ext cx="373277" cy="373276"/>
                  <a:chOff x="0" y="0"/>
                  <a:chExt cx="571" cy="576"/>
                </a:xfrm>
                <a:solidFill>
                  <a:srgbClr val="FFFFFF"/>
                </a:solidFill>
              </p:grpSpPr>
              <p:sp>
                <p:nvSpPr>
                  <p:cNvPr id="19" name="Freeform: Shape 37"/>
                  <p:cNvSpPr/>
                  <p:nvPr/>
                </p:nvSpPr>
                <p:spPr bwMode="auto">
                  <a:xfrm>
                    <a:off x="88" y="368"/>
                    <a:ext cx="182" cy="20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4113" y="5025"/>
                        </a:lnTo>
                        <a:lnTo>
                          <a:pt x="4113" y="18406"/>
                        </a:lnTo>
                        <a:cubicBezTo>
                          <a:pt x="4113" y="20169"/>
                          <a:pt x="5748" y="21600"/>
                          <a:pt x="7763" y="21600"/>
                        </a:cubicBezTo>
                        <a:lnTo>
                          <a:pt x="17951" y="21600"/>
                        </a:lnTo>
                        <a:cubicBezTo>
                          <a:pt x="19966" y="21600"/>
                          <a:pt x="21600" y="20169"/>
                          <a:pt x="21600" y="18406"/>
                        </a:cubicBezTo>
                        <a:lnTo>
                          <a:pt x="17434" y="5025"/>
                        </a:lnTo>
                        <a:lnTo>
                          <a:pt x="19779" y="1821"/>
                        </a:lnTo>
                        <a:cubicBezTo>
                          <a:pt x="14571" y="906"/>
                          <a:pt x="9477" y="313"/>
                          <a:pt x="5095" y="313"/>
                        </a:cubicBezTo>
                        <a:cubicBezTo>
                          <a:pt x="3263" y="313"/>
                          <a:pt x="1571" y="201"/>
                          <a:pt x="0" y="0"/>
                        </a:cubicBezTo>
                        <a:close/>
                        <a:moveTo>
                          <a:pt x="0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Freeform: Shape 38"/>
                  <p:cNvSpPr/>
                  <p:nvPr/>
                </p:nvSpPr>
                <p:spPr bwMode="auto">
                  <a:xfrm>
                    <a:off x="176" y="0"/>
                    <a:ext cx="395" cy="43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15750"/>
                        </a:moveTo>
                        <a:cubicBezTo>
                          <a:pt x="8522" y="16492"/>
                          <a:pt x="20175" y="20356"/>
                          <a:pt x="21600" y="21600"/>
                        </a:cubicBezTo>
                        <a:lnTo>
                          <a:pt x="21600" y="0"/>
                        </a:lnTo>
                        <a:cubicBezTo>
                          <a:pt x="19877" y="1348"/>
                          <a:pt x="8354" y="5075"/>
                          <a:pt x="0" y="5783"/>
                        </a:cubicBezTo>
                        <a:lnTo>
                          <a:pt x="0" y="15750"/>
                        </a:lnTo>
                        <a:close/>
                        <a:moveTo>
                          <a:pt x="0" y="1575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" name="Freeform: Shape 39"/>
                  <p:cNvSpPr/>
                  <p:nvPr/>
                </p:nvSpPr>
                <p:spPr bwMode="auto">
                  <a:xfrm>
                    <a:off x="0" y="120"/>
                    <a:ext cx="114" cy="19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21600"/>
                        </a:moveTo>
                        <a:lnTo>
                          <a:pt x="21600" y="0"/>
                        </a:lnTo>
                        <a:cubicBezTo>
                          <a:pt x="4123" y="761"/>
                          <a:pt x="0" y="7019"/>
                          <a:pt x="0" y="10870"/>
                        </a:cubicBezTo>
                        <a:cubicBezTo>
                          <a:pt x="0" y="15025"/>
                          <a:pt x="3935" y="20934"/>
                          <a:pt x="21600" y="21600"/>
                        </a:cubicBezTo>
                        <a:close/>
                        <a:moveTo>
                          <a:pt x="21600" y="2160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1" name="Rectangle 29"/>
              <p:cNvSpPr/>
              <p:nvPr/>
            </p:nvSpPr>
            <p:spPr>
              <a:xfrm>
                <a:off x="8693356" y="1630469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r>
                  <a:rPr lang="en-US" altLang="zh-CN" sz="2135" b="1" dirty="0" err="1">
                    <a:solidFill>
                      <a:schemeClr val="accent2"/>
                    </a:solidFill>
                    <a:cs typeface="+mn-ea"/>
                    <a:sym typeface="+mn-lt"/>
                  </a:rPr>
                  <a:t>ServerMulti</a:t>
                </a:r>
                <a:endParaRPr lang="zh-CN" altLang="en-US" sz="2135" b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Rectangle 30"/>
              <p:cNvSpPr/>
              <p:nvPr/>
            </p:nvSpPr>
            <p:spPr>
              <a:xfrm>
                <a:off x="8693356" y="1876690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标识一段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Transaction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的开始</a:t>
                </a:r>
                <a:endParaRPr lang="en-US" altLang="zh-CN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Rectangle 31"/>
              <p:cNvSpPr/>
              <p:nvPr/>
            </p:nvSpPr>
            <p:spPr>
              <a:xfrm>
                <a:off x="8693356" y="3419006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r>
                  <a:rPr lang="en-US" altLang="zh-CN" sz="2135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Watch</a:t>
                </a:r>
                <a:endParaRPr lang="zh-CN" altLang="en-US" sz="2135" b="1" dirty="0">
                  <a:solidFill>
                    <a:schemeClr val="accent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Rectangle 32"/>
              <p:cNvSpPr/>
              <p:nvPr/>
            </p:nvSpPr>
            <p:spPr>
              <a:xfrm>
                <a:off x="8693356" y="3665227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Watch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住一个特定的变量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在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Transaction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结束的时候判断</a:t>
                </a:r>
                <a:endParaRPr lang="en-US" altLang="zh-CN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ectangle 33"/>
              <p:cNvSpPr/>
              <p:nvPr/>
            </p:nvSpPr>
            <p:spPr>
              <a:xfrm>
                <a:off x="8693356" y="5023032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r>
                  <a:rPr lang="en-US" altLang="zh-CN" sz="2135" b="1" dirty="0">
                    <a:solidFill>
                      <a:schemeClr val="accent6"/>
                    </a:solidFill>
                    <a:cs typeface="+mn-ea"/>
                    <a:sym typeface="+mn-lt"/>
                  </a:rPr>
                  <a:t>Exec</a:t>
                </a:r>
                <a:endParaRPr lang="zh-CN" altLang="en-US" sz="2135" b="1" dirty="0">
                  <a:solidFill>
                    <a:schemeClr val="accent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Rectangle 34"/>
              <p:cNvSpPr/>
              <p:nvPr/>
            </p:nvSpPr>
            <p:spPr>
              <a:xfrm>
                <a:off x="8693356" y="5269253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判断所有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Watch value,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若无误则执行事务</a:t>
                </a:r>
                <a:endParaRPr lang="en-US" altLang="zh-CN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64" name="TextBox 8"/>
          <p:cNvSpPr txBox="1"/>
          <p:nvPr/>
        </p:nvSpPr>
        <p:spPr>
          <a:xfrm>
            <a:off x="4080393" y="163094"/>
            <a:ext cx="3743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Master/Slave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66" name="直接连接符 65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73269" y="4698124"/>
            <a:ext cx="4522661" cy="171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1" y="1545961"/>
            <a:ext cx="4164287" cy="41642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主从结构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518" y="1919289"/>
            <a:ext cx="7712144" cy="3019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5" b="64723"/>
          <a:stretch>
            <a:fillRect/>
          </a:stretch>
        </p:blipFill>
        <p:spPr>
          <a:xfrm>
            <a:off x="6458989" y="1018385"/>
            <a:ext cx="4493249" cy="4515079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48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配置文件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665" y="1550147"/>
            <a:ext cx="3305636" cy="4220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469803" y="1012420"/>
            <a:ext cx="8106638" cy="901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09" tIns="22855" rIns="45709" bIns="2285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主要通过中间件来实现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其中通过判断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context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中的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Endpoint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数据来判断请求来源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若不为主节点则拒绝请求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5190487" y="3444865"/>
            <a:ext cx="3064521" cy="6119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09" tIns="22855" rIns="45709" bIns="2285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-11168"/>
            <a:ext cx="12192000" cy="800087"/>
          </a:xfrm>
          <a:prstGeom prst="rect">
            <a:avLst/>
          </a:prstGeom>
        </p:spPr>
      </p:pic>
      <p:sp>
        <p:nvSpPr>
          <p:cNvPr id="30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从节点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set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返回错误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47" y="2585024"/>
            <a:ext cx="9564435" cy="4258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MzZjODVjOWE4N2ZkN2U1MWZjNDRhMWUzMTRkZGY2M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36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5171"/>
      </a:accent1>
      <a:accent2>
        <a:srgbClr val="395171"/>
      </a:accent2>
      <a:accent3>
        <a:srgbClr val="395171"/>
      </a:accent3>
      <a:accent4>
        <a:srgbClr val="395171"/>
      </a:accent4>
      <a:accent5>
        <a:srgbClr val="395171"/>
      </a:accent5>
      <a:accent6>
        <a:srgbClr val="395171"/>
      </a:accent6>
      <a:hlink>
        <a:srgbClr val="0563C1"/>
      </a:hlink>
      <a:folHlink>
        <a:srgbClr val="954F72"/>
      </a:folHlink>
    </a:clrScheme>
    <a:fontScheme name="l4rosqtn">
      <a:majorFont>
        <a:latin typeface="Noto Sans S Chinese Regular"/>
        <a:ea typeface="Noto Sans S Chinese Regular"/>
        <a:cs typeface=""/>
      </a:majorFont>
      <a:minorFont>
        <a:latin typeface="Noto Sans S Chinese Regular"/>
        <a:ea typeface="Noto Sans S Chinese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728</Words>
  <Application>Microsoft Office PowerPoint</Application>
  <PresentationFormat>宽屏</PresentationFormat>
  <Paragraphs>101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Noto Sans S Chinese Regular</vt:lpstr>
      <vt:lpstr>等线</vt:lpstr>
      <vt:lpstr>交通标志专用字体</vt:lpstr>
      <vt:lpstr>Arial</vt:lpstr>
      <vt:lpstr>Arial Black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 莉</dc:creator>
  <cp:lastModifiedBy>1733599076@qq.com</cp:lastModifiedBy>
  <cp:revision>19</cp:revision>
  <dcterms:created xsi:type="dcterms:W3CDTF">2020-11-11T07:43:00Z</dcterms:created>
  <dcterms:modified xsi:type="dcterms:W3CDTF">2023-09-15T02:17:31Z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B9CA7A3EAF5E4E0595542CA6EF2FE789_12</vt:lpwstr>
  </property>
  <property fmtid="{D5CDD505-2E9C-101B-9397-08002B2CF9AE}" pid="3" name="KSOProductBuildVer">
    <vt:lpwstr>2052-12.1.0.15374</vt:lpwstr>
  </property>
</Properties>
</file>